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 id="2147483669" r:id="rId2"/>
  </p:sldMasterIdLst>
  <p:notesMasterIdLst>
    <p:notesMasterId r:id="rId18"/>
  </p:notesMasterIdLst>
  <p:handoutMasterIdLst>
    <p:handoutMasterId r:id="rId19"/>
  </p:handoutMasterIdLst>
  <p:sldIdLst>
    <p:sldId id="1322" r:id="rId3"/>
    <p:sldId id="1344" r:id="rId4"/>
    <p:sldId id="1388" r:id="rId5"/>
    <p:sldId id="1372" r:id="rId6"/>
    <p:sldId id="1373" r:id="rId7"/>
    <p:sldId id="1374" r:id="rId8"/>
    <p:sldId id="1380" r:id="rId9"/>
    <p:sldId id="1389" r:id="rId10"/>
    <p:sldId id="1391" r:id="rId11"/>
    <p:sldId id="1387" r:id="rId12"/>
    <p:sldId id="1382" r:id="rId13"/>
    <p:sldId id="1383" r:id="rId14"/>
    <p:sldId id="1385" r:id="rId15"/>
    <p:sldId id="1390" r:id="rId16"/>
    <p:sldId id="1386" r:id="rId17"/>
  </p:sldIdLst>
  <p:sldSz cx="10693400" cy="7561263"/>
  <p:notesSz cx="6797675" cy="9872663"/>
  <p:defaultTextStyle>
    <a:defPPr>
      <a:defRPr lang="en-GB"/>
    </a:defPPr>
    <a:lvl1pPr algn="l" defTabSz="1050468" rtl="0" fontAlgn="base">
      <a:spcBef>
        <a:spcPct val="0"/>
      </a:spcBef>
      <a:spcAft>
        <a:spcPct val="0"/>
      </a:spcAft>
      <a:defRPr sz="2100" kern="1200">
        <a:solidFill>
          <a:schemeClr val="tx1"/>
        </a:solidFill>
        <a:latin typeface="Arial" charset="0"/>
        <a:ea typeface="+mn-ea"/>
        <a:cs typeface="Arial" charset="0"/>
      </a:defRPr>
    </a:lvl1pPr>
    <a:lvl2pPr marL="524446" indent="-68132" algn="l" defTabSz="1050468" rtl="0" fontAlgn="base">
      <a:spcBef>
        <a:spcPct val="0"/>
      </a:spcBef>
      <a:spcAft>
        <a:spcPct val="0"/>
      </a:spcAft>
      <a:defRPr sz="2100" kern="1200">
        <a:solidFill>
          <a:schemeClr val="tx1"/>
        </a:solidFill>
        <a:latin typeface="Arial" charset="0"/>
        <a:ea typeface="+mn-ea"/>
        <a:cs typeface="Arial" charset="0"/>
      </a:defRPr>
    </a:lvl2pPr>
    <a:lvl3pPr marL="1050468" indent="-137849" algn="l" defTabSz="1050468" rtl="0" fontAlgn="base">
      <a:spcBef>
        <a:spcPct val="0"/>
      </a:spcBef>
      <a:spcAft>
        <a:spcPct val="0"/>
      </a:spcAft>
      <a:defRPr sz="2100" kern="1200">
        <a:solidFill>
          <a:schemeClr val="tx1"/>
        </a:solidFill>
        <a:latin typeface="Arial" charset="0"/>
        <a:ea typeface="+mn-ea"/>
        <a:cs typeface="Arial" charset="0"/>
      </a:defRPr>
    </a:lvl3pPr>
    <a:lvl4pPr marL="1576500" indent="-207562" algn="l" defTabSz="1050468" rtl="0" fontAlgn="base">
      <a:spcBef>
        <a:spcPct val="0"/>
      </a:spcBef>
      <a:spcAft>
        <a:spcPct val="0"/>
      </a:spcAft>
      <a:defRPr sz="2100" kern="1200">
        <a:solidFill>
          <a:schemeClr val="tx1"/>
        </a:solidFill>
        <a:latin typeface="Arial" charset="0"/>
        <a:ea typeface="+mn-ea"/>
        <a:cs typeface="Arial" charset="0"/>
      </a:defRPr>
    </a:lvl4pPr>
    <a:lvl5pPr marL="2100940" indent="-275688" algn="l" defTabSz="1050468" rtl="0" fontAlgn="base">
      <a:spcBef>
        <a:spcPct val="0"/>
      </a:spcBef>
      <a:spcAft>
        <a:spcPct val="0"/>
      </a:spcAft>
      <a:defRPr sz="2100" kern="1200">
        <a:solidFill>
          <a:schemeClr val="tx1"/>
        </a:solidFill>
        <a:latin typeface="Arial" charset="0"/>
        <a:ea typeface="+mn-ea"/>
        <a:cs typeface="Arial" charset="0"/>
      </a:defRPr>
    </a:lvl5pPr>
    <a:lvl6pPr marL="2281568" algn="l" defTabSz="912620" rtl="0" eaLnBrk="1" latinLnBrk="0" hangingPunct="1">
      <a:defRPr sz="2100" kern="1200">
        <a:solidFill>
          <a:schemeClr val="tx1"/>
        </a:solidFill>
        <a:latin typeface="Arial" charset="0"/>
        <a:ea typeface="+mn-ea"/>
        <a:cs typeface="Arial" charset="0"/>
      </a:defRPr>
    </a:lvl6pPr>
    <a:lvl7pPr marL="2737881" algn="l" defTabSz="912620" rtl="0" eaLnBrk="1" latinLnBrk="0" hangingPunct="1">
      <a:defRPr sz="2100" kern="1200">
        <a:solidFill>
          <a:schemeClr val="tx1"/>
        </a:solidFill>
        <a:latin typeface="Arial" charset="0"/>
        <a:ea typeface="+mn-ea"/>
        <a:cs typeface="Arial" charset="0"/>
      </a:defRPr>
    </a:lvl7pPr>
    <a:lvl8pPr marL="3194194" algn="l" defTabSz="912620" rtl="0" eaLnBrk="1" latinLnBrk="0" hangingPunct="1">
      <a:defRPr sz="2100" kern="1200">
        <a:solidFill>
          <a:schemeClr val="tx1"/>
        </a:solidFill>
        <a:latin typeface="Arial" charset="0"/>
        <a:ea typeface="+mn-ea"/>
        <a:cs typeface="Arial" charset="0"/>
      </a:defRPr>
    </a:lvl8pPr>
    <a:lvl9pPr marL="3650506" algn="l" defTabSz="912620" rtl="0" eaLnBrk="1" latinLnBrk="0" hangingPunct="1">
      <a:defRPr sz="21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382">
          <p15:clr>
            <a:srgbClr val="A4A3A4"/>
          </p15:clr>
        </p15:guide>
        <p15:guide id="2" pos="336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ttieO" initials="N" lastIdx="13" clrIdx="0"/>
  <p:cmAuthor id="1" name="DoctorP" initials="D" lastIdx="33" clrIdx="1"/>
  <p:cmAuthor id="2" name="KelefetsweS" initials="K" lastIdx="1" clrIdx="2"/>
  <p:cmAuthor id="3" name="Gracemah" initials="G" lastIdx="8" clrIdx="3"/>
  <p:cmAuthor id="4" name="LouisaM" initials="L" lastIdx="3" clrIdx="4"/>
  <p:cmAuthor id="5" name="LindelwaT" initials="L" lastIdx="1" clrIdx="5"/>
  <p:cmAuthor id="6" name="MphaneM" initials="M" lastIdx="12"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DDDDDD"/>
    <a:srgbClr val="333333"/>
    <a:srgbClr val="B199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71" autoAdjust="0"/>
    <p:restoredTop sz="93073" autoAdjust="0"/>
  </p:normalViewPr>
  <p:slideViewPr>
    <p:cSldViewPr>
      <p:cViewPr varScale="1">
        <p:scale>
          <a:sx n="37" d="100"/>
          <a:sy n="37" d="100"/>
        </p:scale>
        <p:origin x="1168" y="44"/>
      </p:cViewPr>
      <p:guideLst>
        <p:guide orient="horz" pos="2382"/>
        <p:guide pos="3368"/>
      </p:guideLst>
    </p:cSldViewPr>
  </p:slideViewPr>
  <p:outlineViewPr>
    <p:cViewPr>
      <p:scale>
        <a:sx n="33" d="100"/>
        <a:sy n="33" d="100"/>
      </p:scale>
      <p:origin x="66" y="0"/>
    </p:cViewPr>
  </p:outlineViewPr>
  <p:notesTextViewPr>
    <p:cViewPr>
      <p:scale>
        <a:sx n="100" d="100"/>
        <a:sy n="100" d="100"/>
      </p:scale>
      <p:origin x="0" y="0"/>
    </p:cViewPr>
  </p:notesTextViewPr>
  <p:sorterViewPr>
    <p:cViewPr>
      <p:scale>
        <a:sx n="104" d="100"/>
        <a:sy n="104"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6" y="1"/>
            <a:ext cx="2944812"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cs typeface="Arial" pitchFamily="34" charset="0"/>
              </a:defRPr>
            </a:lvl1pPr>
          </a:lstStyle>
          <a:p>
            <a:pPr>
              <a:defRPr/>
            </a:pPr>
            <a:endParaRPr lang="en-US" dirty="0"/>
          </a:p>
        </p:txBody>
      </p:sp>
      <p:sp>
        <p:nvSpPr>
          <p:cNvPr id="51203" name="Rectangle 3"/>
          <p:cNvSpPr>
            <a:spLocks noGrp="1" noChangeArrowheads="1"/>
          </p:cNvSpPr>
          <p:nvPr>
            <p:ph type="dt" sz="quarter" idx="1"/>
          </p:nvPr>
        </p:nvSpPr>
        <p:spPr bwMode="auto">
          <a:xfrm>
            <a:off x="3851281" y="1"/>
            <a:ext cx="2944812"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cs typeface="Arial" pitchFamily="34" charset="0"/>
              </a:defRPr>
            </a:lvl1pPr>
          </a:lstStyle>
          <a:p>
            <a:pPr>
              <a:defRPr/>
            </a:pPr>
            <a:fld id="{B1755E69-6908-4ECF-B603-D9DD04252B86}" type="datetime1">
              <a:rPr lang="en-US"/>
              <a:pPr>
                <a:defRPr/>
              </a:pPr>
              <a:t>3/10/2021</a:t>
            </a:fld>
            <a:endParaRPr lang="en-US" dirty="0"/>
          </a:p>
        </p:txBody>
      </p:sp>
      <p:sp>
        <p:nvSpPr>
          <p:cNvPr id="51204" name="Rectangle 4"/>
          <p:cNvSpPr>
            <a:spLocks noGrp="1" noChangeArrowheads="1"/>
          </p:cNvSpPr>
          <p:nvPr>
            <p:ph type="ftr" sz="quarter" idx="2"/>
          </p:nvPr>
        </p:nvSpPr>
        <p:spPr bwMode="auto">
          <a:xfrm>
            <a:off x="6" y="9378951"/>
            <a:ext cx="2944812"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cs typeface="Arial" pitchFamily="34" charset="0"/>
              </a:defRPr>
            </a:lvl1pPr>
          </a:lstStyle>
          <a:p>
            <a:pPr>
              <a:defRPr/>
            </a:pPr>
            <a:endParaRPr lang="en-US" dirty="0"/>
          </a:p>
        </p:txBody>
      </p:sp>
      <p:sp>
        <p:nvSpPr>
          <p:cNvPr id="51205" name="Rectangle 5"/>
          <p:cNvSpPr>
            <a:spLocks noGrp="1" noChangeArrowheads="1"/>
          </p:cNvSpPr>
          <p:nvPr>
            <p:ph type="sldNum" sz="quarter" idx="3"/>
          </p:nvPr>
        </p:nvSpPr>
        <p:spPr bwMode="auto">
          <a:xfrm>
            <a:off x="3851281" y="9378951"/>
            <a:ext cx="2944812"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pitchFamily="34" charset="0"/>
                <a:cs typeface="Arial" pitchFamily="34" charset="0"/>
              </a:defRPr>
            </a:lvl1pPr>
          </a:lstStyle>
          <a:p>
            <a:pPr>
              <a:defRPr/>
            </a:pPr>
            <a:fld id="{CA656382-844B-4D03-AE43-2622E57D201C}" type="slidenum">
              <a:rPr lang="en-US"/>
              <a:pPr>
                <a:defRPr/>
              </a:pPr>
              <a:t>‹#›</a:t>
            </a:fld>
            <a:endParaRPr lang="en-US" dirty="0"/>
          </a:p>
        </p:txBody>
      </p:sp>
    </p:spTree>
    <p:extLst>
      <p:ext uri="{BB962C8B-B14F-4D97-AF65-F5344CB8AC3E}">
        <p14:creationId xmlns:p14="http://schemas.microsoft.com/office/powerpoint/2010/main" val="142366897"/>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1"/>
            <a:ext cx="2944812" cy="492125"/>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cs typeface="Arial" pitchFamily="34" charset="0"/>
              </a:defRPr>
            </a:lvl1pPr>
          </a:lstStyle>
          <a:p>
            <a:pPr>
              <a:defRPr/>
            </a:pPr>
            <a:endParaRPr lang="en-ZA" dirty="0"/>
          </a:p>
        </p:txBody>
      </p:sp>
      <p:sp>
        <p:nvSpPr>
          <p:cNvPr id="3" name="Date Placeholder 2"/>
          <p:cNvSpPr>
            <a:spLocks noGrp="1"/>
          </p:cNvSpPr>
          <p:nvPr>
            <p:ph type="dt" idx="1"/>
          </p:nvPr>
        </p:nvSpPr>
        <p:spPr>
          <a:xfrm>
            <a:off x="3851281" y="1"/>
            <a:ext cx="2944812" cy="492125"/>
          </a:xfrm>
          <a:prstGeom prst="rect">
            <a:avLst/>
          </a:prstGeom>
        </p:spPr>
        <p:txBody>
          <a:bodyPr vert="horz" lIns="91440" tIns="45720" rIns="91440" bIns="45720" rtlCol="0"/>
          <a:lstStyle>
            <a:lvl1pPr algn="r" defTabSz="1053297" fontAlgn="auto">
              <a:spcBef>
                <a:spcPts val="0"/>
              </a:spcBef>
              <a:spcAft>
                <a:spcPts val="0"/>
              </a:spcAft>
              <a:defRPr sz="1200">
                <a:latin typeface="+mn-lt"/>
                <a:cs typeface="+mn-cs"/>
              </a:defRPr>
            </a:lvl1pPr>
          </a:lstStyle>
          <a:p>
            <a:pPr>
              <a:defRPr/>
            </a:pPr>
            <a:fld id="{FBFA847E-B199-4A27-867C-3308C553B5D6}" type="datetime1">
              <a:rPr lang="en-US"/>
              <a:pPr>
                <a:defRPr/>
              </a:pPr>
              <a:t>3/10/2021</a:t>
            </a:fld>
            <a:endParaRPr lang="en-ZA" dirty="0"/>
          </a:p>
        </p:txBody>
      </p:sp>
      <p:sp>
        <p:nvSpPr>
          <p:cNvPr id="4" name="Slide Image Placeholder 3"/>
          <p:cNvSpPr>
            <a:spLocks noGrp="1" noRot="1" noChangeAspect="1"/>
          </p:cNvSpPr>
          <p:nvPr>
            <p:ph type="sldImg" idx="2"/>
          </p:nvPr>
        </p:nvSpPr>
        <p:spPr>
          <a:xfrm>
            <a:off x="782638" y="739775"/>
            <a:ext cx="5233987" cy="3702050"/>
          </a:xfrm>
          <a:prstGeom prst="rect">
            <a:avLst/>
          </a:prstGeom>
          <a:noFill/>
          <a:ln w="12700">
            <a:solidFill>
              <a:prstClr val="black"/>
            </a:solidFill>
          </a:ln>
        </p:spPr>
        <p:txBody>
          <a:bodyPr vert="horz" lIns="91440" tIns="45720" rIns="91440" bIns="45720" rtlCol="0" anchor="ctr"/>
          <a:lstStyle/>
          <a:p>
            <a:pPr lvl="0"/>
            <a:endParaRPr lang="en-ZA" noProof="0" dirty="0"/>
          </a:p>
        </p:txBody>
      </p:sp>
      <p:sp>
        <p:nvSpPr>
          <p:cNvPr id="5" name="Notes Placeholder 4"/>
          <p:cNvSpPr>
            <a:spLocks noGrp="1"/>
          </p:cNvSpPr>
          <p:nvPr>
            <p:ph type="body" sz="quarter" idx="3"/>
          </p:nvPr>
        </p:nvSpPr>
        <p:spPr>
          <a:xfrm>
            <a:off x="681043" y="4689479"/>
            <a:ext cx="5437187" cy="4443413"/>
          </a:xfrm>
          <a:prstGeom prst="rect">
            <a:avLst/>
          </a:prstGeom>
        </p:spPr>
        <p:txBody>
          <a:bodyPr vert="horz" wrap="square" lIns="91440" tIns="45720" rIns="91440" bIns="45720" numCol="1" anchor="t" anchorCtr="0" compatLnSpc="1">
            <a:prstTxWarp prst="textNoShape">
              <a:avLst/>
            </a:prstTxWarp>
            <a:normAutofit/>
          </a:bodyPr>
          <a:lstStyle/>
          <a:p>
            <a:pPr lvl="0"/>
            <a:r>
              <a:rPr lang="en-ZA" noProof="0"/>
              <a:t>Click to edit Master text styles</a:t>
            </a:r>
          </a:p>
          <a:p>
            <a:pPr lvl="1"/>
            <a:r>
              <a:rPr lang="en-ZA" noProof="0"/>
              <a:t>Second level</a:t>
            </a:r>
          </a:p>
          <a:p>
            <a:pPr lvl="2"/>
            <a:r>
              <a:rPr lang="en-ZA" noProof="0"/>
              <a:t>Third level</a:t>
            </a:r>
          </a:p>
          <a:p>
            <a:pPr lvl="3"/>
            <a:r>
              <a:rPr lang="en-ZA" noProof="0"/>
              <a:t>Fourth level</a:t>
            </a:r>
          </a:p>
          <a:p>
            <a:pPr lvl="4"/>
            <a:r>
              <a:rPr lang="en-ZA" noProof="0"/>
              <a:t>Fifth level</a:t>
            </a:r>
          </a:p>
        </p:txBody>
      </p:sp>
      <p:sp>
        <p:nvSpPr>
          <p:cNvPr id="6" name="Footer Placeholder 5"/>
          <p:cNvSpPr>
            <a:spLocks noGrp="1"/>
          </p:cNvSpPr>
          <p:nvPr>
            <p:ph type="ftr" sz="quarter" idx="4"/>
          </p:nvPr>
        </p:nvSpPr>
        <p:spPr>
          <a:xfrm>
            <a:off x="6" y="9378951"/>
            <a:ext cx="2944812" cy="492125"/>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cs typeface="Arial" pitchFamily="34" charset="0"/>
              </a:defRPr>
            </a:lvl1pPr>
          </a:lstStyle>
          <a:p>
            <a:pPr>
              <a:defRPr/>
            </a:pPr>
            <a:endParaRPr lang="en-ZA" dirty="0"/>
          </a:p>
        </p:txBody>
      </p:sp>
      <p:sp>
        <p:nvSpPr>
          <p:cNvPr id="7" name="Slide Number Placeholder 6"/>
          <p:cNvSpPr>
            <a:spLocks noGrp="1"/>
          </p:cNvSpPr>
          <p:nvPr>
            <p:ph type="sldNum" sz="quarter" idx="5"/>
          </p:nvPr>
        </p:nvSpPr>
        <p:spPr>
          <a:xfrm>
            <a:off x="3851281" y="9378951"/>
            <a:ext cx="2944812" cy="492125"/>
          </a:xfrm>
          <a:prstGeom prst="rect">
            <a:avLst/>
          </a:prstGeom>
        </p:spPr>
        <p:txBody>
          <a:bodyPr vert="horz" lIns="91440" tIns="45720" rIns="91440" bIns="45720" rtlCol="0" anchor="b"/>
          <a:lstStyle>
            <a:lvl1pPr algn="r" defTabSz="1053297" fontAlgn="auto">
              <a:spcBef>
                <a:spcPts val="0"/>
              </a:spcBef>
              <a:spcAft>
                <a:spcPts val="0"/>
              </a:spcAft>
              <a:defRPr sz="1200">
                <a:latin typeface="+mn-lt"/>
                <a:cs typeface="+mn-cs"/>
              </a:defRPr>
            </a:lvl1pPr>
          </a:lstStyle>
          <a:p>
            <a:pPr>
              <a:defRPr/>
            </a:pPr>
            <a:fld id="{592BB34A-1733-4508-B7D6-D87FBD60EF51}" type="slidenum">
              <a:rPr lang="en-ZA"/>
              <a:pPr>
                <a:defRPr/>
              </a:pPr>
              <a:t>‹#›</a:t>
            </a:fld>
            <a:endParaRPr lang="en-ZA" dirty="0"/>
          </a:p>
        </p:txBody>
      </p:sp>
    </p:spTree>
    <p:extLst>
      <p:ext uri="{BB962C8B-B14F-4D97-AF65-F5344CB8AC3E}">
        <p14:creationId xmlns:p14="http://schemas.microsoft.com/office/powerpoint/2010/main" val="1403790715"/>
      </p:ext>
    </p:extLst>
  </p:cSld>
  <p:clrMap bg1="lt1" tx1="dk1" bg2="lt2" tx2="dk2" accent1="accent1" accent2="accent2" accent3="accent3" accent4="accent4" accent5="accent5" accent6="accent6" hlink="hlink" folHlink="folHlink"/>
  <p:hf ftr="0" dt="0"/>
  <p:notesStyle>
    <a:lvl1pPr algn="l" defTabSz="1050468" rtl="0" eaLnBrk="0" fontAlgn="base" hangingPunct="0">
      <a:spcBef>
        <a:spcPct val="30000"/>
      </a:spcBef>
      <a:spcAft>
        <a:spcPct val="0"/>
      </a:spcAft>
      <a:defRPr sz="1400" kern="1200">
        <a:solidFill>
          <a:schemeClr val="tx1"/>
        </a:solidFill>
        <a:latin typeface="+mn-lt"/>
        <a:ea typeface="+mn-ea"/>
        <a:cs typeface="Arial" pitchFamily="34" charset="0"/>
      </a:defRPr>
    </a:lvl1pPr>
    <a:lvl2pPr marL="524446" algn="l" defTabSz="1050468" rtl="0" eaLnBrk="0" fontAlgn="base" hangingPunct="0">
      <a:spcBef>
        <a:spcPct val="30000"/>
      </a:spcBef>
      <a:spcAft>
        <a:spcPct val="0"/>
      </a:spcAft>
      <a:defRPr sz="1400" kern="1200">
        <a:solidFill>
          <a:schemeClr val="tx1"/>
        </a:solidFill>
        <a:latin typeface="+mn-lt"/>
        <a:ea typeface="+mn-ea"/>
        <a:cs typeface="Arial" pitchFamily="34" charset="0"/>
      </a:defRPr>
    </a:lvl2pPr>
    <a:lvl3pPr marL="1050468" algn="l" defTabSz="1050468" rtl="0" eaLnBrk="0" fontAlgn="base" hangingPunct="0">
      <a:spcBef>
        <a:spcPct val="30000"/>
      </a:spcBef>
      <a:spcAft>
        <a:spcPct val="0"/>
      </a:spcAft>
      <a:defRPr sz="1400" kern="1200">
        <a:solidFill>
          <a:schemeClr val="tx1"/>
        </a:solidFill>
        <a:latin typeface="+mn-lt"/>
        <a:ea typeface="+mn-ea"/>
        <a:cs typeface="Arial" pitchFamily="34" charset="0"/>
      </a:defRPr>
    </a:lvl3pPr>
    <a:lvl4pPr marL="1576500" algn="l" defTabSz="1050468" rtl="0" eaLnBrk="0" fontAlgn="base" hangingPunct="0">
      <a:spcBef>
        <a:spcPct val="30000"/>
      </a:spcBef>
      <a:spcAft>
        <a:spcPct val="0"/>
      </a:spcAft>
      <a:defRPr sz="1400" kern="1200">
        <a:solidFill>
          <a:schemeClr val="tx1"/>
        </a:solidFill>
        <a:latin typeface="+mn-lt"/>
        <a:ea typeface="+mn-ea"/>
        <a:cs typeface="Arial" pitchFamily="34" charset="0"/>
      </a:defRPr>
    </a:lvl4pPr>
    <a:lvl5pPr marL="2100940" algn="l" defTabSz="1050468" rtl="0" eaLnBrk="0" fontAlgn="base" hangingPunct="0">
      <a:spcBef>
        <a:spcPct val="30000"/>
      </a:spcBef>
      <a:spcAft>
        <a:spcPct val="0"/>
      </a:spcAft>
      <a:defRPr sz="1400" kern="1200">
        <a:solidFill>
          <a:schemeClr val="tx1"/>
        </a:solidFill>
        <a:latin typeface="+mn-lt"/>
        <a:ea typeface="+mn-ea"/>
        <a:cs typeface="Arial" pitchFamily="34" charset="0"/>
      </a:defRPr>
    </a:lvl5pPr>
    <a:lvl6pPr marL="2628137" algn="l" defTabSz="1051253" rtl="0" eaLnBrk="1" latinLnBrk="0" hangingPunct="1">
      <a:defRPr sz="1400" kern="1200">
        <a:solidFill>
          <a:schemeClr val="tx1"/>
        </a:solidFill>
        <a:latin typeface="+mn-lt"/>
        <a:ea typeface="+mn-ea"/>
        <a:cs typeface="+mn-cs"/>
      </a:defRPr>
    </a:lvl6pPr>
    <a:lvl7pPr marL="3153763" algn="l" defTabSz="1051253" rtl="0" eaLnBrk="1" latinLnBrk="0" hangingPunct="1">
      <a:defRPr sz="1400" kern="1200">
        <a:solidFill>
          <a:schemeClr val="tx1"/>
        </a:solidFill>
        <a:latin typeface="+mn-lt"/>
        <a:ea typeface="+mn-ea"/>
        <a:cs typeface="+mn-cs"/>
      </a:defRPr>
    </a:lvl7pPr>
    <a:lvl8pPr marL="3679393" algn="l" defTabSz="1051253" rtl="0" eaLnBrk="1" latinLnBrk="0" hangingPunct="1">
      <a:defRPr sz="1400" kern="1200">
        <a:solidFill>
          <a:schemeClr val="tx1"/>
        </a:solidFill>
        <a:latin typeface="+mn-lt"/>
        <a:ea typeface="+mn-ea"/>
        <a:cs typeface="+mn-cs"/>
      </a:defRPr>
    </a:lvl8pPr>
    <a:lvl9pPr marL="4205018" algn="l" defTabSz="1051253"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2.emf"/><Relationship Id="rId4" Type="http://schemas.openxmlformats.org/officeDocument/2006/relationships/oleObject" Target="../embeddings/oleObject2.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535002" y="303219"/>
            <a:ext cx="9623425" cy="1260475"/>
          </a:xfrm>
          <a:prstGeom prst="rect">
            <a:avLst/>
          </a:prstGeom>
          <a:noFill/>
          <a:ln>
            <a:noFill/>
          </a:ln>
        </p:spPr>
        <p:txBody>
          <a:bodyPr lIns="91264" tIns="45633" rIns="91264" bIns="45633"/>
          <a:lstStyle/>
          <a:p>
            <a:pPr eaLnBrk="0" hangingPunct="0">
              <a:defRPr/>
            </a:pPr>
            <a:endParaRPr lang="en-US" sz="2400" b="1" dirty="0">
              <a:solidFill>
                <a:srgbClr val="008000"/>
              </a:solidFill>
            </a:endParaRPr>
          </a:p>
        </p:txBody>
      </p:sp>
      <p:sp>
        <p:nvSpPr>
          <p:cNvPr id="3" name="Rectangle 3"/>
          <p:cNvSpPr>
            <a:spLocks noGrp="1" noChangeArrowheads="1"/>
          </p:cNvSpPr>
          <p:nvPr/>
        </p:nvSpPr>
        <p:spPr bwMode="auto">
          <a:xfrm>
            <a:off x="535002" y="1763713"/>
            <a:ext cx="9623425" cy="4991100"/>
          </a:xfrm>
          <a:prstGeom prst="rect">
            <a:avLst/>
          </a:prstGeom>
          <a:noFill/>
          <a:ln>
            <a:noFill/>
          </a:ln>
        </p:spPr>
        <p:txBody>
          <a:bodyPr lIns="91264" tIns="45633" rIns="91264" bIns="45633"/>
          <a:lstStyle/>
          <a:p>
            <a:pPr marL="270936" indent="-270936" eaLnBrk="0" hangingPunct="0">
              <a:spcBef>
                <a:spcPct val="20000"/>
              </a:spcBef>
              <a:buFont typeface="Wingdings" pitchFamily="2" charset="2"/>
              <a:buChar char="Ø"/>
              <a:defRPr/>
            </a:pPr>
            <a:endParaRPr lang="en-US" dirty="0"/>
          </a:p>
        </p:txBody>
      </p:sp>
    </p:spTree>
    <p:extLst>
      <p:ext uri="{BB962C8B-B14F-4D97-AF65-F5344CB8AC3E}">
        <p14:creationId xmlns:p14="http://schemas.microsoft.com/office/powerpoint/2010/main" val="3013300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000" y="1800000"/>
            <a:ext cx="9180000" cy="1080000"/>
          </a:xfrm>
          <a:prstGeom prst="rect">
            <a:avLst/>
          </a:prstGeom>
        </p:spPr>
        <p:txBody>
          <a:bodyPr lIns="0" tIns="0" rIns="0" bIns="0" anchor="ctr" anchorCtr="0">
            <a:normAutofit/>
          </a:bodyPr>
          <a:lstStyle>
            <a:lvl1pPr>
              <a:defRPr sz="2900"/>
            </a:lvl1pPr>
          </a:lstStyle>
          <a:p>
            <a:r>
              <a:rPr lang="en-US"/>
              <a:t>Click to edit Master title style</a:t>
            </a:r>
            <a:endParaRPr lang="en-ZA" dirty="0"/>
          </a:p>
        </p:txBody>
      </p:sp>
      <p:sp>
        <p:nvSpPr>
          <p:cNvPr id="3" name="Subtitle 2"/>
          <p:cNvSpPr>
            <a:spLocks noGrp="1"/>
          </p:cNvSpPr>
          <p:nvPr>
            <p:ph type="subTitle" idx="1"/>
          </p:nvPr>
        </p:nvSpPr>
        <p:spPr>
          <a:xfrm>
            <a:off x="802005" y="4284715"/>
            <a:ext cx="9180000" cy="710362"/>
          </a:xfrm>
          <a:prstGeom prst="rect">
            <a:avLst/>
          </a:prstGeom>
        </p:spPr>
        <p:txBody>
          <a:bodyPr lIns="0" tIns="0" rIns="0" bIns="0">
            <a:normAutofit/>
          </a:bodyPr>
          <a:lstStyle>
            <a:lvl1pPr marL="0" indent="0" algn="l">
              <a:buNone/>
              <a:defRPr sz="2100" b="1" cap="small" baseline="0">
                <a:solidFill>
                  <a:srgbClr val="B19935"/>
                </a:solidFill>
              </a:defRPr>
            </a:lvl1pPr>
            <a:lvl2pPr marL="525628" indent="0" algn="ctr">
              <a:buNone/>
              <a:defRPr>
                <a:solidFill>
                  <a:schemeClr val="tx1">
                    <a:tint val="75000"/>
                  </a:schemeClr>
                </a:solidFill>
              </a:defRPr>
            </a:lvl2pPr>
            <a:lvl3pPr marL="1051253" indent="0" algn="ctr">
              <a:buNone/>
              <a:defRPr>
                <a:solidFill>
                  <a:schemeClr val="tx1">
                    <a:tint val="75000"/>
                  </a:schemeClr>
                </a:solidFill>
              </a:defRPr>
            </a:lvl3pPr>
            <a:lvl4pPr marL="1576882" indent="0" algn="ctr">
              <a:buNone/>
              <a:defRPr>
                <a:solidFill>
                  <a:schemeClr val="tx1">
                    <a:tint val="75000"/>
                  </a:schemeClr>
                </a:solidFill>
              </a:defRPr>
            </a:lvl4pPr>
            <a:lvl5pPr marL="2102509" indent="0" algn="ctr">
              <a:buNone/>
              <a:defRPr>
                <a:solidFill>
                  <a:schemeClr val="tx1">
                    <a:tint val="75000"/>
                  </a:schemeClr>
                </a:solidFill>
              </a:defRPr>
            </a:lvl5pPr>
            <a:lvl6pPr marL="2628137" indent="0" algn="ctr">
              <a:buNone/>
              <a:defRPr>
                <a:solidFill>
                  <a:schemeClr val="tx1">
                    <a:tint val="75000"/>
                  </a:schemeClr>
                </a:solidFill>
              </a:defRPr>
            </a:lvl6pPr>
            <a:lvl7pPr marL="3153763" indent="0" algn="ctr">
              <a:buNone/>
              <a:defRPr>
                <a:solidFill>
                  <a:schemeClr val="tx1">
                    <a:tint val="75000"/>
                  </a:schemeClr>
                </a:solidFill>
              </a:defRPr>
            </a:lvl7pPr>
            <a:lvl8pPr marL="3679393" indent="0" algn="ctr">
              <a:buNone/>
              <a:defRPr>
                <a:solidFill>
                  <a:schemeClr val="tx1">
                    <a:tint val="75000"/>
                  </a:schemeClr>
                </a:solidFill>
              </a:defRPr>
            </a:lvl8pPr>
            <a:lvl9pPr marL="4205018" indent="0" algn="ctr">
              <a:buNone/>
              <a:defRPr>
                <a:solidFill>
                  <a:schemeClr val="tx1">
                    <a:tint val="75000"/>
                  </a:schemeClr>
                </a:solidFill>
              </a:defRPr>
            </a:lvl9pPr>
          </a:lstStyle>
          <a:p>
            <a:r>
              <a:rPr lang="en-US"/>
              <a:t>Click to edit Master subtitle style</a:t>
            </a:r>
            <a:endParaRPr lang="en-ZA" dirty="0"/>
          </a:p>
        </p:txBody>
      </p:sp>
    </p:spTree>
    <p:extLst>
      <p:ext uri="{BB962C8B-B14F-4D97-AF65-F5344CB8AC3E}">
        <p14:creationId xmlns:p14="http://schemas.microsoft.com/office/powerpoint/2010/main" val="1872376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Content slide">
    <p:spTree>
      <p:nvGrpSpPr>
        <p:cNvPr id="1" name=""/>
        <p:cNvGrpSpPr/>
        <p:nvPr/>
      </p:nvGrpSpPr>
      <p:grpSpPr>
        <a:xfrm>
          <a:off x="0" y="0"/>
          <a:ext cx="0" cy="0"/>
          <a:chOff x="0" y="0"/>
          <a:chExt cx="0" cy="0"/>
        </a:xfrm>
      </p:grpSpPr>
      <p:cxnSp>
        <p:nvCxnSpPr>
          <p:cNvPr id="4" name="Straight Connector 3"/>
          <p:cNvCxnSpPr/>
          <p:nvPr/>
        </p:nvCxnSpPr>
        <p:spPr>
          <a:xfrm>
            <a:off x="720727" y="1331914"/>
            <a:ext cx="9178925" cy="0"/>
          </a:xfrm>
          <a:prstGeom prst="line">
            <a:avLst/>
          </a:prstGeom>
          <a:ln w="12700">
            <a:solidFill>
              <a:srgbClr val="B19935"/>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720726" y="6567488"/>
            <a:ext cx="9197975" cy="0"/>
          </a:xfrm>
          <a:prstGeom prst="line">
            <a:avLst/>
          </a:prstGeom>
          <a:ln w="12700">
            <a:solidFill>
              <a:srgbClr val="B1993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0002" y="540000"/>
            <a:ext cx="9178925" cy="720000"/>
          </a:xfrm>
          <a:prstGeom prst="rect">
            <a:avLst/>
          </a:prstGeom>
        </p:spPr>
        <p:txBody>
          <a:bodyPr lIns="0" tIns="0" rIns="0" bIns="0" anchor="b" anchorCtr="0"/>
          <a:lstStyle>
            <a:lvl1pPr>
              <a:defRPr/>
            </a:lvl1pPr>
          </a:lstStyle>
          <a:p>
            <a:r>
              <a:rPr lang="en-US" dirty="0"/>
              <a:t>Click to edit Master title style</a:t>
            </a:r>
            <a:endParaRPr lang="en-ZA" dirty="0"/>
          </a:p>
        </p:txBody>
      </p:sp>
      <p:sp>
        <p:nvSpPr>
          <p:cNvPr id="3" name="Content Placeholder 2"/>
          <p:cNvSpPr>
            <a:spLocks noGrp="1"/>
          </p:cNvSpPr>
          <p:nvPr>
            <p:ph idx="1"/>
          </p:nvPr>
        </p:nvSpPr>
        <p:spPr>
          <a:xfrm>
            <a:off x="720727" y="1439999"/>
            <a:ext cx="9178925" cy="5004000"/>
          </a:xfrm>
          <a:prstGeom prst="rect">
            <a:avLst/>
          </a:prstGeom>
        </p:spPr>
        <p:txBody>
          <a:bodyPr lIns="0" tIns="0" rIns="0" bIns="0"/>
          <a:lstStyle>
            <a:lvl1pPr>
              <a:buFont typeface="Wingdings" pitchFamily="2" charset="2"/>
              <a:buNone/>
              <a:defRPr sz="1800"/>
            </a:lvl1pPr>
            <a:lvl2pPr marL="270936" indent="-270936">
              <a:buFont typeface="Wingdings" pitchFamily="2" charset="2"/>
              <a:buChar char="Ø"/>
              <a:defRPr sz="1800"/>
            </a:lvl2pPr>
            <a:lvl3pPr marL="533951" indent="-272514">
              <a:buFont typeface="Wingdings" pitchFamily="2" charset="2"/>
              <a:buChar char="§"/>
              <a:defRPr sz="1800"/>
            </a:lvl3pPr>
            <a:lvl4pPr marL="806471" indent="-272514">
              <a:buFont typeface="Arial" pitchFamily="34" charset="0"/>
              <a:buChar char="•"/>
              <a:defRPr sz="1800"/>
            </a:lvl4pPr>
            <a:lvl5pPr marL="1077405" indent="-263013">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6" name="Slide Number Placeholder 5"/>
          <p:cNvSpPr>
            <a:spLocks noGrp="1"/>
          </p:cNvSpPr>
          <p:nvPr>
            <p:ph type="sldNum" sz="quarter" idx="10"/>
          </p:nvPr>
        </p:nvSpPr>
        <p:spPr>
          <a:xfrm>
            <a:off x="9558338" y="6781800"/>
            <a:ext cx="360362" cy="252413"/>
          </a:xfrm>
          <a:prstGeom prst="rect">
            <a:avLst/>
          </a:prstGeom>
          <a:ln w="12700">
            <a:solidFill>
              <a:srgbClr val="B19935"/>
            </a:solidFill>
          </a:ln>
        </p:spPr>
        <p:txBody>
          <a:bodyPr vert="horz" wrap="square" lIns="0" tIns="0" rIns="0" bIns="0" numCol="1" anchor="ctr" anchorCtr="0" compatLnSpc="1">
            <a:prstTxWarp prst="textNoShape">
              <a:avLst/>
            </a:prstTxWarp>
          </a:bodyPr>
          <a:lstStyle>
            <a:lvl1pPr algn="ctr">
              <a:defRPr sz="1300">
                <a:solidFill>
                  <a:srgbClr val="008000"/>
                </a:solidFill>
                <a:latin typeface="Arial" charset="0"/>
                <a:cs typeface="Arial" charset="0"/>
              </a:defRPr>
            </a:lvl1pPr>
          </a:lstStyle>
          <a:p>
            <a:pPr>
              <a:defRPr/>
            </a:pPr>
            <a:fld id="{93C46D43-71FF-4D6D-B793-DCF31CBF9EB3}" type="slidenum">
              <a:rPr lang="en-ZA"/>
              <a:pPr>
                <a:defRPr/>
              </a:pPr>
              <a:t>‹#›</a:t>
            </a:fld>
            <a:endParaRPr lang="en-ZA" dirty="0"/>
          </a:p>
        </p:txBody>
      </p:sp>
    </p:spTree>
    <p:extLst>
      <p:ext uri="{BB962C8B-B14F-4D97-AF65-F5344CB8AC3E}">
        <p14:creationId xmlns:p14="http://schemas.microsoft.com/office/powerpoint/2010/main" val="2371209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92B24E2-E716-496A-894F-9CE9B30E48A7}"/>
              </a:ext>
            </a:extLst>
          </p:cNvPr>
          <p:cNvGraphicFramePr>
            <a:graphicFrameLocks noChangeAspect="1"/>
          </p:cNvGraphicFramePr>
          <p:nvPr userDrawn="1">
            <p:custDataLst>
              <p:tags r:id="rId1"/>
            </p:custDataLst>
            <p:extLst>
              <p:ext uri="{D42A27DB-BD31-4B8C-83A1-F6EECF244321}">
                <p14:modId xmlns:p14="http://schemas.microsoft.com/office/powerpoint/2010/main" val="3292465244"/>
              </p:ext>
            </p:extLst>
          </p:nvPr>
        </p:nvGraphicFramePr>
        <p:xfrm>
          <a:off x="1394" y="1753"/>
          <a:ext cx="1393" cy="1751"/>
        </p:xfrm>
        <a:graphic>
          <a:graphicData uri="http://schemas.openxmlformats.org/presentationml/2006/ole">
            <mc:AlternateContent xmlns:mc="http://schemas.openxmlformats.org/markup-compatibility/2006">
              <mc:Choice xmlns:v="urn:schemas-microsoft-com:vml" Requires="v">
                <p:oleObj name="think-cell Slide" r:id="rId4" imgW="360" imgH="360" progId="">
                  <p:embed/>
                </p:oleObj>
              </mc:Choice>
              <mc:Fallback>
                <p:oleObj name="think-cell Slide" r:id="rId4" imgW="360" imgH="3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4" y="1753"/>
                        <a:ext cx="1393" cy="17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a:extLst>
              <a:ext uri="{FF2B5EF4-FFF2-40B4-BE49-F238E27FC236}">
                <a16:creationId xmlns:a16="http://schemas.microsoft.com/office/drawing/2014/main" id="{F169750E-A7C3-4DC9-9AA3-D1A83FE8662F}"/>
              </a:ext>
            </a:extLst>
          </p:cNvPr>
          <p:cNvSpPr/>
          <p:nvPr userDrawn="1">
            <p:custDataLst>
              <p:tags r:id="rId2"/>
            </p:custDataLst>
          </p:nvPr>
        </p:nvSpPr>
        <p:spPr>
          <a:xfrm>
            <a:off x="0" y="0"/>
            <a:ext cx="139238" cy="1750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914239" fontAlgn="auto"/>
            <a:endParaRPr lang="en-US" sz="2400" b="1"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2" name="Title 1"/>
          <p:cNvSpPr>
            <a:spLocks noGrp="1"/>
          </p:cNvSpPr>
          <p:nvPr>
            <p:ph type="title"/>
          </p:nvPr>
        </p:nvSpPr>
        <p:spPr>
          <a:xfrm>
            <a:off x="357296" y="302801"/>
            <a:ext cx="9801434" cy="778497"/>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60477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1.xml"/><Relationship Id="rId7"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image" Target="../media/image2.emf"/><Relationship Id="rId5" Type="http://schemas.openxmlformats.org/officeDocument/2006/relationships/oleObject" Target="../embeddings/oleObject1.bin"/><Relationship Id="rId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8" descr="DAFF unit_RGB_600dpi.tif"/>
          <p:cNvPicPr>
            <a:picLocks noChangeAspect="1"/>
          </p:cNvPicPr>
          <p:nvPr/>
        </p:nvPicPr>
        <p:blipFill>
          <a:blip r:embed="rId5" cstate="print"/>
          <a:srcRect/>
          <a:stretch>
            <a:fillRect/>
          </a:stretch>
        </p:blipFill>
        <p:spPr bwMode="auto">
          <a:xfrm>
            <a:off x="720725" y="6646863"/>
            <a:ext cx="2279650" cy="773112"/>
          </a:xfrm>
          <a:prstGeom prst="rect">
            <a:avLst/>
          </a:prstGeom>
          <a:noFill/>
          <a:ln w="9525">
            <a:noFill/>
            <a:miter lim="800000"/>
            <a:headEnd/>
            <a:tailEnd/>
          </a:ln>
        </p:spPr>
      </p:pic>
    </p:spTree>
    <p:extLst>
      <p:ext uri="{BB962C8B-B14F-4D97-AF65-F5344CB8AC3E}">
        <p14:creationId xmlns:p14="http://schemas.microsoft.com/office/powerpoint/2010/main" val="3981216756"/>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Lst>
  <p:hf hdr="0" dt="0"/>
  <p:txStyles>
    <p:titleStyle>
      <a:lvl1pPr algn="l" defTabSz="1050468" rtl="0" eaLnBrk="0" fontAlgn="base" hangingPunct="0">
        <a:spcBef>
          <a:spcPct val="0"/>
        </a:spcBef>
        <a:spcAft>
          <a:spcPct val="0"/>
        </a:spcAft>
        <a:defRPr sz="2400" b="1" kern="1200">
          <a:solidFill>
            <a:srgbClr val="008000"/>
          </a:solidFill>
          <a:latin typeface="Arial" pitchFamily="34" charset="0"/>
          <a:ea typeface="+mj-ea"/>
          <a:cs typeface="Arial" pitchFamily="34" charset="0"/>
        </a:defRPr>
      </a:lvl1pPr>
      <a:lvl2pPr algn="l" defTabSz="1050468" rtl="0" eaLnBrk="0" fontAlgn="base" hangingPunct="0">
        <a:spcBef>
          <a:spcPct val="0"/>
        </a:spcBef>
        <a:spcAft>
          <a:spcPct val="0"/>
        </a:spcAft>
        <a:defRPr sz="2400" b="1">
          <a:solidFill>
            <a:srgbClr val="008000"/>
          </a:solidFill>
          <a:latin typeface="Arial" charset="0"/>
          <a:cs typeface="Arial" charset="0"/>
        </a:defRPr>
      </a:lvl2pPr>
      <a:lvl3pPr algn="l" defTabSz="1050468" rtl="0" eaLnBrk="0" fontAlgn="base" hangingPunct="0">
        <a:spcBef>
          <a:spcPct val="0"/>
        </a:spcBef>
        <a:spcAft>
          <a:spcPct val="0"/>
        </a:spcAft>
        <a:defRPr sz="2400" b="1">
          <a:solidFill>
            <a:srgbClr val="008000"/>
          </a:solidFill>
          <a:latin typeface="Arial" charset="0"/>
          <a:cs typeface="Arial" charset="0"/>
        </a:defRPr>
      </a:lvl3pPr>
      <a:lvl4pPr algn="l" defTabSz="1050468" rtl="0" eaLnBrk="0" fontAlgn="base" hangingPunct="0">
        <a:spcBef>
          <a:spcPct val="0"/>
        </a:spcBef>
        <a:spcAft>
          <a:spcPct val="0"/>
        </a:spcAft>
        <a:defRPr sz="2400" b="1">
          <a:solidFill>
            <a:srgbClr val="008000"/>
          </a:solidFill>
          <a:latin typeface="Arial" charset="0"/>
          <a:cs typeface="Arial" charset="0"/>
        </a:defRPr>
      </a:lvl4pPr>
      <a:lvl5pPr algn="l" defTabSz="1050468" rtl="0" eaLnBrk="0" fontAlgn="base" hangingPunct="0">
        <a:spcBef>
          <a:spcPct val="0"/>
        </a:spcBef>
        <a:spcAft>
          <a:spcPct val="0"/>
        </a:spcAft>
        <a:defRPr sz="2400" b="1">
          <a:solidFill>
            <a:srgbClr val="008000"/>
          </a:solidFill>
          <a:latin typeface="Arial" charset="0"/>
          <a:cs typeface="Arial" charset="0"/>
        </a:defRPr>
      </a:lvl5pPr>
      <a:lvl6pPr marL="456312" algn="l" defTabSz="1050468" rtl="0" eaLnBrk="1" fontAlgn="base" hangingPunct="1">
        <a:spcBef>
          <a:spcPct val="0"/>
        </a:spcBef>
        <a:spcAft>
          <a:spcPct val="0"/>
        </a:spcAft>
        <a:defRPr sz="2400" b="1">
          <a:solidFill>
            <a:srgbClr val="008000"/>
          </a:solidFill>
          <a:latin typeface="Arial" charset="0"/>
          <a:cs typeface="Arial" charset="0"/>
        </a:defRPr>
      </a:lvl6pPr>
      <a:lvl7pPr marL="912620" algn="l" defTabSz="1050468" rtl="0" eaLnBrk="1" fontAlgn="base" hangingPunct="1">
        <a:spcBef>
          <a:spcPct val="0"/>
        </a:spcBef>
        <a:spcAft>
          <a:spcPct val="0"/>
        </a:spcAft>
        <a:defRPr sz="2400" b="1">
          <a:solidFill>
            <a:srgbClr val="008000"/>
          </a:solidFill>
          <a:latin typeface="Arial" charset="0"/>
          <a:cs typeface="Arial" charset="0"/>
        </a:defRPr>
      </a:lvl7pPr>
      <a:lvl8pPr marL="1368939" algn="l" defTabSz="1050468" rtl="0" eaLnBrk="1" fontAlgn="base" hangingPunct="1">
        <a:spcBef>
          <a:spcPct val="0"/>
        </a:spcBef>
        <a:spcAft>
          <a:spcPct val="0"/>
        </a:spcAft>
        <a:defRPr sz="2400" b="1">
          <a:solidFill>
            <a:srgbClr val="008000"/>
          </a:solidFill>
          <a:latin typeface="Arial" charset="0"/>
          <a:cs typeface="Arial" charset="0"/>
        </a:defRPr>
      </a:lvl8pPr>
      <a:lvl9pPr marL="1825252" algn="l" defTabSz="1050468" rtl="0" eaLnBrk="1" fontAlgn="base" hangingPunct="1">
        <a:spcBef>
          <a:spcPct val="0"/>
        </a:spcBef>
        <a:spcAft>
          <a:spcPct val="0"/>
        </a:spcAft>
        <a:defRPr sz="2400" b="1">
          <a:solidFill>
            <a:srgbClr val="008000"/>
          </a:solidFill>
          <a:latin typeface="Arial" charset="0"/>
          <a:cs typeface="Arial" charset="0"/>
        </a:defRPr>
      </a:lvl9pPr>
    </p:titleStyle>
    <p:bodyStyle>
      <a:lvl1pPr marL="270936" indent="-270936" algn="l" defTabSz="1050468" rtl="0" eaLnBrk="0" fontAlgn="base" hangingPunct="0">
        <a:spcBef>
          <a:spcPct val="20000"/>
        </a:spcBef>
        <a:spcAft>
          <a:spcPct val="0"/>
        </a:spcAft>
        <a:buFont typeface="Wingdings" pitchFamily="2" charset="2"/>
        <a:buChar char="Ø"/>
        <a:defRPr sz="2100" kern="1200">
          <a:solidFill>
            <a:schemeClr val="tx1"/>
          </a:solidFill>
          <a:latin typeface="Arial" pitchFamily="34" charset="0"/>
          <a:ea typeface="+mn-ea"/>
          <a:cs typeface="Arial" pitchFamily="34" charset="0"/>
        </a:defRPr>
      </a:lvl1pPr>
      <a:lvl2pPr marL="533951" indent="-263013" algn="l" defTabSz="1050468" rtl="0" eaLnBrk="0" fontAlgn="base" hangingPunct="0">
        <a:spcBef>
          <a:spcPct val="20000"/>
        </a:spcBef>
        <a:spcAft>
          <a:spcPct val="0"/>
        </a:spcAft>
        <a:buFont typeface="Wingdings" pitchFamily="2" charset="2"/>
        <a:buChar char="§"/>
        <a:defRPr sz="2100" kern="1200">
          <a:solidFill>
            <a:schemeClr val="tx1"/>
          </a:solidFill>
          <a:latin typeface="Arial" pitchFamily="34" charset="0"/>
          <a:ea typeface="+mn-ea"/>
          <a:cs typeface="Arial" pitchFamily="34" charset="0"/>
        </a:defRPr>
      </a:lvl2pPr>
      <a:lvl3pPr marL="806471" indent="-272514" algn="l" defTabSz="1050468" rtl="0" eaLnBrk="0" fontAlgn="base" hangingPunct="0">
        <a:spcBef>
          <a:spcPct val="20000"/>
        </a:spcBef>
        <a:spcAft>
          <a:spcPct val="0"/>
        </a:spcAft>
        <a:buFont typeface="Arial" charset="0"/>
        <a:buChar char="−"/>
        <a:defRPr sz="2100" kern="1200">
          <a:solidFill>
            <a:schemeClr val="tx1"/>
          </a:solidFill>
          <a:latin typeface="Arial" pitchFamily="34" charset="0"/>
          <a:ea typeface="+mn-ea"/>
          <a:cs typeface="Arial" pitchFamily="34" charset="0"/>
        </a:defRPr>
      </a:lvl3pPr>
      <a:lvl4pPr marL="1839517" indent="-261431" algn="l" defTabSz="1050468" rtl="0" eaLnBrk="0" fontAlgn="base" hangingPunct="0">
        <a:spcBef>
          <a:spcPct val="20000"/>
        </a:spcBef>
        <a:spcAft>
          <a:spcPct val="0"/>
        </a:spcAft>
        <a:buFont typeface="Arial" charset="0"/>
        <a:buChar char="–"/>
        <a:defRPr sz="2100" kern="1200">
          <a:solidFill>
            <a:schemeClr val="tx1"/>
          </a:solidFill>
          <a:latin typeface="Arial" pitchFamily="34" charset="0"/>
          <a:ea typeface="+mn-ea"/>
          <a:cs typeface="Arial" pitchFamily="34" charset="0"/>
        </a:defRPr>
      </a:lvl4pPr>
      <a:lvl5pPr marL="2363956" indent="-261431" algn="l" defTabSz="1050468" rtl="0" eaLnBrk="0" fontAlgn="base" hangingPunct="0">
        <a:spcBef>
          <a:spcPct val="20000"/>
        </a:spcBef>
        <a:spcAft>
          <a:spcPct val="0"/>
        </a:spcAft>
        <a:buFont typeface="Arial" charset="0"/>
        <a:buChar char="»"/>
        <a:defRPr sz="2100" kern="1200">
          <a:solidFill>
            <a:schemeClr val="tx1"/>
          </a:solidFill>
          <a:latin typeface="Arial" pitchFamily="34" charset="0"/>
          <a:ea typeface="+mn-ea"/>
          <a:cs typeface="Arial" pitchFamily="34" charset="0"/>
        </a:defRPr>
      </a:lvl5pPr>
      <a:lvl6pPr marL="2890951" indent="-262812" algn="l" defTabSz="1051253"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16578" indent="-262812" algn="l" defTabSz="1051253"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42207" indent="-262812" algn="l" defTabSz="1051253"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67833" indent="-262812" algn="l" defTabSz="1051253"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51253" rtl="0" eaLnBrk="1" latinLnBrk="0" hangingPunct="1">
        <a:defRPr sz="2100" kern="1200">
          <a:solidFill>
            <a:schemeClr val="tx1"/>
          </a:solidFill>
          <a:latin typeface="+mn-lt"/>
          <a:ea typeface="+mn-ea"/>
          <a:cs typeface="+mn-cs"/>
        </a:defRPr>
      </a:lvl1pPr>
      <a:lvl2pPr marL="525628" algn="l" defTabSz="1051253" rtl="0" eaLnBrk="1" latinLnBrk="0" hangingPunct="1">
        <a:defRPr sz="2100" kern="1200">
          <a:solidFill>
            <a:schemeClr val="tx1"/>
          </a:solidFill>
          <a:latin typeface="+mn-lt"/>
          <a:ea typeface="+mn-ea"/>
          <a:cs typeface="+mn-cs"/>
        </a:defRPr>
      </a:lvl2pPr>
      <a:lvl3pPr marL="1051253" algn="l" defTabSz="1051253" rtl="0" eaLnBrk="1" latinLnBrk="0" hangingPunct="1">
        <a:defRPr sz="2100" kern="1200">
          <a:solidFill>
            <a:schemeClr val="tx1"/>
          </a:solidFill>
          <a:latin typeface="+mn-lt"/>
          <a:ea typeface="+mn-ea"/>
          <a:cs typeface="+mn-cs"/>
        </a:defRPr>
      </a:lvl3pPr>
      <a:lvl4pPr marL="1576882" algn="l" defTabSz="1051253" rtl="0" eaLnBrk="1" latinLnBrk="0" hangingPunct="1">
        <a:defRPr sz="2100" kern="1200">
          <a:solidFill>
            <a:schemeClr val="tx1"/>
          </a:solidFill>
          <a:latin typeface="+mn-lt"/>
          <a:ea typeface="+mn-ea"/>
          <a:cs typeface="+mn-cs"/>
        </a:defRPr>
      </a:lvl4pPr>
      <a:lvl5pPr marL="2102509" algn="l" defTabSz="1051253" rtl="0" eaLnBrk="1" latinLnBrk="0" hangingPunct="1">
        <a:defRPr sz="2100" kern="1200">
          <a:solidFill>
            <a:schemeClr val="tx1"/>
          </a:solidFill>
          <a:latin typeface="+mn-lt"/>
          <a:ea typeface="+mn-ea"/>
          <a:cs typeface="+mn-cs"/>
        </a:defRPr>
      </a:lvl5pPr>
      <a:lvl6pPr marL="2628137" algn="l" defTabSz="1051253" rtl="0" eaLnBrk="1" latinLnBrk="0" hangingPunct="1">
        <a:defRPr sz="2100" kern="1200">
          <a:solidFill>
            <a:schemeClr val="tx1"/>
          </a:solidFill>
          <a:latin typeface="+mn-lt"/>
          <a:ea typeface="+mn-ea"/>
          <a:cs typeface="+mn-cs"/>
        </a:defRPr>
      </a:lvl6pPr>
      <a:lvl7pPr marL="3153763" algn="l" defTabSz="1051253" rtl="0" eaLnBrk="1" latinLnBrk="0" hangingPunct="1">
        <a:defRPr sz="2100" kern="1200">
          <a:solidFill>
            <a:schemeClr val="tx1"/>
          </a:solidFill>
          <a:latin typeface="+mn-lt"/>
          <a:ea typeface="+mn-ea"/>
          <a:cs typeface="+mn-cs"/>
        </a:defRPr>
      </a:lvl7pPr>
      <a:lvl8pPr marL="3679393" algn="l" defTabSz="1051253" rtl="0" eaLnBrk="1" latinLnBrk="0" hangingPunct="1">
        <a:defRPr sz="2100" kern="1200">
          <a:solidFill>
            <a:schemeClr val="tx1"/>
          </a:solidFill>
          <a:latin typeface="+mn-lt"/>
          <a:ea typeface="+mn-ea"/>
          <a:cs typeface="+mn-cs"/>
        </a:defRPr>
      </a:lvl8pPr>
      <a:lvl9pPr marL="4205018" algn="l" defTabSz="1051253"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85FACE0-2FD0-458E-9580-1CE04BE15C68}"/>
              </a:ext>
            </a:extLst>
          </p:cNvPr>
          <p:cNvGraphicFramePr>
            <a:graphicFrameLocks noChangeAspect="1"/>
          </p:cNvGraphicFramePr>
          <p:nvPr userDrawn="1">
            <p:custDataLst>
              <p:tags r:id="rId3"/>
            </p:custDataLst>
            <p:extLst>
              <p:ext uri="{D42A27DB-BD31-4B8C-83A1-F6EECF244321}">
                <p14:modId xmlns:p14="http://schemas.microsoft.com/office/powerpoint/2010/main" val="4278683310"/>
              </p:ext>
            </p:extLst>
          </p:nvPr>
        </p:nvGraphicFramePr>
        <p:xfrm>
          <a:off x="1394" y="1753"/>
          <a:ext cx="1393" cy="1751"/>
        </p:xfrm>
        <a:graphic>
          <a:graphicData uri="http://schemas.openxmlformats.org/presentationml/2006/ole">
            <mc:AlternateContent xmlns:mc="http://schemas.openxmlformats.org/markup-compatibility/2006">
              <mc:Choice xmlns:v="urn:schemas-microsoft-com:vml" Requires="v">
                <p:oleObj name="think-cell Slide" r:id="rId5" imgW="360" imgH="360" progId="">
                  <p:embed/>
                </p:oleObj>
              </mc:Choice>
              <mc:Fallback>
                <p:oleObj name="think-cell Slide" r:id="rId5" imgW="360" imgH="3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94" y="1753"/>
                        <a:ext cx="1393" cy="17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a:extLst>
              <a:ext uri="{FF2B5EF4-FFF2-40B4-BE49-F238E27FC236}">
                <a16:creationId xmlns:a16="http://schemas.microsoft.com/office/drawing/2014/main" id="{B6DEE1B9-CF89-47CF-9F21-2087050202FE}"/>
              </a:ext>
            </a:extLst>
          </p:cNvPr>
          <p:cNvSpPr/>
          <p:nvPr userDrawn="1">
            <p:custDataLst>
              <p:tags r:id="rId4"/>
            </p:custDataLst>
          </p:nvPr>
        </p:nvSpPr>
        <p:spPr>
          <a:xfrm>
            <a:off x="0" y="0"/>
            <a:ext cx="139238" cy="1750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914239" fontAlgn="auto"/>
            <a:endParaRPr lang="en-US" sz="2400" b="1"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2" name="Title Placeholder 1"/>
          <p:cNvSpPr>
            <a:spLocks noGrp="1"/>
          </p:cNvSpPr>
          <p:nvPr>
            <p:ph type="title"/>
          </p:nvPr>
        </p:nvSpPr>
        <p:spPr>
          <a:xfrm>
            <a:off x="167828" y="302801"/>
            <a:ext cx="9410395" cy="1016673"/>
          </a:xfrm>
          <a:prstGeom prst="rect">
            <a:avLst/>
          </a:prstGeom>
        </p:spPr>
        <p:txBody>
          <a:bodyPr vert="horz" lIns="91324" tIns="45665" rIns="91324" bIns="45665" rtlCol="0" anchor="ctr">
            <a:normAutofit/>
          </a:bodyPr>
          <a:lstStyle/>
          <a:p>
            <a:r>
              <a:rPr lang="en-US" dirty="0"/>
              <a:t>Click to edit Master title style</a:t>
            </a:r>
          </a:p>
        </p:txBody>
      </p:sp>
      <p:sp>
        <p:nvSpPr>
          <p:cNvPr id="3" name="Text Placeholder 2"/>
          <p:cNvSpPr>
            <a:spLocks noGrp="1"/>
          </p:cNvSpPr>
          <p:nvPr>
            <p:ph type="body" idx="1"/>
          </p:nvPr>
        </p:nvSpPr>
        <p:spPr>
          <a:xfrm>
            <a:off x="357296" y="1764321"/>
            <a:ext cx="9801434" cy="4348565"/>
          </a:xfrm>
          <a:prstGeom prst="rect">
            <a:avLst/>
          </a:prstGeom>
        </p:spPr>
        <p:txBody>
          <a:bodyPr vert="horz" lIns="91324" tIns="45665" rIns="91324" bIns="45665"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rotWithShape="1">
          <a:blip r:embed="rId7" cstate="print">
            <a:extLst>
              <a:ext uri="{28A0092B-C50C-407E-A947-70E740481C1C}">
                <a14:useLocalDpi xmlns:a14="http://schemas.microsoft.com/office/drawing/2010/main" val="0"/>
              </a:ext>
            </a:extLst>
          </a:blip>
          <a:srcRect l="1451" t="6836" b="52119"/>
          <a:stretch/>
        </p:blipFill>
        <p:spPr>
          <a:xfrm>
            <a:off x="2" y="1160692"/>
            <a:ext cx="10705153" cy="241970"/>
          </a:xfrm>
          <a:prstGeom prst="rect">
            <a:avLst/>
          </a:prstGeom>
        </p:spPr>
      </p:pic>
    </p:spTree>
    <p:extLst>
      <p:ext uri="{BB962C8B-B14F-4D97-AF65-F5344CB8AC3E}">
        <p14:creationId xmlns:p14="http://schemas.microsoft.com/office/powerpoint/2010/main" val="1587951779"/>
      </p:ext>
    </p:extLst>
  </p:cSld>
  <p:clrMap bg1="lt1" tx1="dk1" bg2="lt2" tx2="dk2" accent1="accent1" accent2="accent2" accent3="accent3" accent4="accent4" accent5="accent5" accent6="accent6" hlink="hlink" folHlink="folHlink"/>
  <p:sldLayoutIdLst>
    <p:sldLayoutId id="2147483670" r:id="rId1"/>
  </p:sldLayoutIdLst>
  <p:hf hdr="0" ftr="0" dt="0"/>
  <p:txStyles>
    <p:titleStyle>
      <a:lvl1pPr algn="l" defTabSz="913242" rtl="0" eaLnBrk="1" latinLnBrk="0" hangingPunct="1">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342469" indent="-342469" algn="l" defTabSz="913242"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005" indent="-285391" algn="l" defTabSz="913242" rtl="0" eaLnBrk="1" latinLnBrk="0" hangingPunct="1">
        <a:spcBef>
          <a:spcPct val="20000"/>
        </a:spcBef>
        <a:buFont typeface="Arial" panose="020B0604020202020204" pitchFamily="34" charset="0"/>
        <a:buChar char="–"/>
        <a:defRPr sz="2900" kern="1200">
          <a:solidFill>
            <a:schemeClr val="tx1"/>
          </a:solidFill>
          <a:latin typeface="Arial" panose="020B0604020202020204" pitchFamily="34" charset="0"/>
          <a:ea typeface="+mn-ea"/>
          <a:cs typeface="Arial" panose="020B0604020202020204" pitchFamily="34" charset="0"/>
        </a:defRPr>
      </a:lvl2pPr>
      <a:lvl3pPr marL="1141553" indent="-228310" algn="l" defTabSz="913242"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598173" indent="-228310" algn="l" defTabSz="913242" rtl="0" eaLnBrk="1" latinLnBrk="0" hangingPunct="1">
        <a:spcBef>
          <a:spcPct val="2000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4pPr>
      <a:lvl5pPr marL="2054794" indent="-228310" algn="l" defTabSz="913242" rtl="0" eaLnBrk="1" latinLnBrk="0" hangingPunct="1">
        <a:spcBef>
          <a:spcPct val="2000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5pPr>
      <a:lvl6pPr marL="2511403" indent="-228310" algn="l" defTabSz="913242"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2968035" indent="-228310" algn="l" defTabSz="913242"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424657" indent="-228310" algn="l" defTabSz="913242"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3881279" indent="-228310" algn="l" defTabSz="913242"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p:bodyStyle>
    <p:otherStyle>
      <a:defPPr>
        <a:defRPr lang="en-US"/>
      </a:defPPr>
      <a:lvl1pPr marL="0" algn="l" defTabSz="913242" rtl="0" eaLnBrk="1" latinLnBrk="0" hangingPunct="1">
        <a:defRPr sz="1800" kern="1200">
          <a:solidFill>
            <a:schemeClr val="tx1"/>
          </a:solidFill>
          <a:latin typeface="+mn-lt"/>
          <a:ea typeface="+mn-ea"/>
          <a:cs typeface="+mn-cs"/>
        </a:defRPr>
      </a:lvl1pPr>
      <a:lvl2pPr marL="456621" algn="l" defTabSz="913242" rtl="0" eaLnBrk="1" latinLnBrk="0" hangingPunct="1">
        <a:defRPr sz="1800" kern="1200">
          <a:solidFill>
            <a:schemeClr val="tx1"/>
          </a:solidFill>
          <a:latin typeface="+mn-lt"/>
          <a:ea typeface="+mn-ea"/>
          <a:cs typeface="+mn-cs"/>
        </a:defRPr>
      </a:lvl2pPr>
      <a:lvl3pPr marL="913242" algn="l" defTabSz="913242" rtl="0" eaLnBrk="1" latinLnBrk="0" hangingPunct="1">
        <a:defRPr sz="1800" kern="1200">
          <a:solidFill>
            <a:schemeClr val="tx1"/>
          </a:solidFill>
          <a:latin typeface="+mn-lt"/>
          <a:ea typeface="+mn-ea"/>
          <a:cs typeface="+mn-cs"/>
        </a:defRPr>
      </a:lvl3pPr>
      <a:lvl4pPr marL="1369862" algn="l" defTabSz="913242" rtl="0" eaLnBrk="1" latinLnBrk="0" hangingPunct="1">
        <a:defRPr sz="1800" kern="1200">
          <a:solidFill>
            <a:schemeClr val="tx1"/>
          </a:solidFill>
          <a:latin typeface="+mn-lt"/>
          <a:ea typeface="+mn-ea"/>
          <a:cs typeface="+mn-cs"/>
        </a:defRPr>
      </a:lvl4pPr>
      <a:lvl5pPr marL="1826483" algn="l" defTabSz="913242" rtl="0" eaLnBrk="1" latinLnBrk="0" hangingPunct="1">
        <a:defRPr sz="1800" kern="1200">
          <a:solidFill>
            <a:schemeClr val="tx1"/>
          </a:solidFill>
          <a:latin typeface="+mn-lt"/>
          <a:ea typeface="+mn-ea"/>
          <a:cs typeface="+mn-cs"/>
        </a:defRPr>
      </a:lvl5pPr>
      <a:lvl6pPr marL="2283108" algn="l" defTabSz="913242" rtl="0" eaLnBrk="1" latinLnBrk="0" hangingPunct="1">
        <a:defRPr sz="1800" kern="1200">
          <a:solidFill>
            <a:schemeClr val="tx1"/>
          </a:solidFill>
          <a:latin typeface="+mn-lt"/>
          <a:ea typeface="+mn-ea"/>
          <a:cs typeface="+mn-cs"/>
        </a:defRPr>
      </a:lvl6pPr>
      <a:lvl7pPr marL="2739724" algn="l" defTabSz="913242" rtl="0" eaLnBrk="1" latinLnBrk="0" hangingPunct="1">
        <a:defRPr sz="1800" kern="1200">
          <a:solidFill>
            <a:schemeClr val="tx1"/>
          </a:solidFill>
          <a:latin typeface="+mn-lt"/>
          <a:ea typeface="+mn-ea"/>
          <a:cs typeface="+mn-cs"/>
        </a:defRPr>
      </a:lvl7pPr>
      <a:lvl8pPr marL="3196349" algn="l" defTabSz="913242" rtl="0" eaLnBrk="1" latinLnBrk="0" hangingPunct="1">
        <a:defRPr sz="1800" kern="1200">
          <a:solidFill>
            <a:schemeClr val="tx1"/>
          </a:solidFill>
          <a:latin typeface="+mn-lt"/>
          <a:ea typeface="+mn-ea"/>
          <a:cs typeface="+mn-cs"/>
        </a:defRPr>
      </a:lvl8pPr>
      <a:lvl9pPr marL="3652969" algn="l" defTabSz="91324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webapps.daff.gov.za/VetWeb/abbatoirsEstablisment.do" TargetMode="External"/><Relationship Id="rId2" Type="http://schemas.openxmlformats.org/officeDocument/2006/relationships/hyperlink" Target="https://www.dalrrd.gov.za/Branches/Agricultural-Production-Health-Food-Safety/Veterinary-Public-Health" TargetMode="External"/><Relationship Id="rId1" Type="http://schemas.openxmlformats.org/officeDocument/2006/relationships/slideLayout" Target="../slideLayouts/slideLayout3.xml"/><Relationship Id="rId5" Type="http://schemas.openxmlformats.org/officeDocument/2006/relationships/hyperlink" Target="https://www.dalrrd.gov.za/Branches/Agricultural-Production-Health-Food-Safety/Food-Import-Export-Standards/FAQ-Questionnaire-e-mails" TargetMode="External"/><Relationship Id="rId4" Type="http://schemas.openxmlformats.org/officeDocument/2006/relationships/hyperlink" Target="https://www.dalrrd.gov.za/Branches/Agricultural-Production-Health-Food-Safety/Animal-Health/importexport"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C1715CE-E9F5-444B-971E-329250EE2334}"/>
              </a:ext>
            </a:extLst>
          </p:cNvPr>
          <p:cNvGraphicFramePr>
            <a:graphicFrameLocks noChangeAspect="1"/>
          </p:cNvGraphicFramePr>
          <p:nvPr>
            <p:custDataLst>
              <p:tags r:id="rId1"/>
            </p:custDataLst>
          </p:nvPr>
        </p:nvGraphicFramePr>
        <p:xfrm>
          <a:off x="1396" y="1753"/>
          <a:ext cx="1393" cy="1751"/>
        </p:xfrm>
        <a:graphic>
          <a:graphicData uri="http://schemas.openxmlformats.org/presentationml/2006/ole">
            <mc:AlternateContent xmlns:mc="http://schemas.openxmlformats.org/markup-compatibility/2006">
              <mc:Choice xmlns:v="urn:schemas-microsoft-com:vml" Requires="v">
                <p:oleObj name="think-cell Slide" r:id="rId3" imgW="360" imgH="360" progId="">
                  <p:embed/>
                </p:oleObj>
              </mc:Choice>
              <mc:Fallback>
                <p:oleObj name="think-cell Slide" r:id="rId3" imgW="360" imgH="36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6" y="1753"/>
                        <a:ext cx="1393" cy="17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1737679" y="302801"/>
            <a:ext cx="7218045" cy="4570013"/>
          </a:xfrm>
        </p:spPr>
        <p:txBody>
          <a:bodyPr>
            <a:normAutofit/>
          </a:bodyPr>
          <a:lstStyle/>
          <a:p>
            <a:br>
              <a:rPr lang="en-US" b="1" dirty="0">
                <a:solidFill>
                  <a:schemeClr val="bg1"/>
                </a:solidFill>
                <a:latin typeface="Arial" pitchFamily="34" charset="0"/>
                <a:cs typeface="Arial" pitchFamily="34" charset="0"/>
              </a:rPr>
            </a:br>
            <a:br>
              <a:rPr lang="en-US" b="1" dirty="0">
                <a:latin typeface="Arial" pitchFamily="34" charset="0"/>
                <a:cs typeface="Arial" pitchFamily="34" charset="0"/>
              </a:rPr>
            </a:br>
            <a:endParaRPr lang="en-US" b="1" dirty="0"/>
          </a:p>
        </p:txBody>
      </p:sp>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9401" r="9401" b="24801"/>
          <a:stretch/>
        </p:blipFill>
        <p:spPr>
          <a:xfrm>
            <a:off x="-1" y="-87086"/>
            <a:ext cx="10693401" cy="6718141"/>
          </a:xfrm>
          <a:prstGeom prst="rect">
            <a:avLst/>
          </a:prstGeom>
        </p:spPr>
      </p:pic>
      <p:grpSp>
        <p:nvGrpSpPr>
          <p:cNvPr id="3" name="Group 2">
            <a:extLst>
              <a:ext uri="{FF2B5EF4-FFF2-40B4-BE49-F238E27FC236}">
                <a16:creationId xmlns:a16="http://schemas.microsoft.com/office/drawing/2014/main" id="{57E45544-FD70-4CE9-85FF-D7C7F35887B6}"/>
              </a:ext>
            </a:extLst>
          </p:cNvPr>
          <p:cNvGrpSpPr/>
          <p:nvPr/>
        </p:nvGrpSpPr>
        <p:grpSpPr>
          <a:xfrm>
            <a:off x="2610396" y="3204567"/>
            <a:ext cx="8077918" cy="1846344"/>
            <a:chOff x="8112224" y="3033096"/>
            <a:chExt cx="4073976" cy="1260000"/>
          </a:xfrm>
        </p:grpSpPr>
        <p:sp>
          <p:nvSpPr>
            <p:cNvPr id="9" name="Arrow: Pentagon 8">
              <a:extLst>
                <a:ext uri="{FF2B5EF4-FFF2-40B4-BE49-F238E27FC236}">
                  <a16:creationId xmlns:a16="http://schemas.microsoft.com/office/drawing/2014/main" id="{5044CFBC-7D4F-457C-9CA1-80857C1D055C}"/>
                </a:ext>
              </a:extLst>
            </p:cNvPr>
            <p:cNvSpPr/>
            <p:nvPr/>
          </p:nvSpPr>
          <p:spPr>
            <a:xfrm rot="10800000">
              <a:off x="8112224" y="3033096"/>
              <a:ext cx="4073976" cy="1260000"/>
            </a:xfrm>
            <a:prstGeom prst="homePlate">
              <a:avLst>
                <a:gd name="adj" fmla="val 0"/>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9" fontAlgn="auto">
                <a:spcBef>
                  <a:spcPts val="0"/>
                </a:spcBef>
                <a:spcAft>
                  <a:spcPts val="0"/>
                </a:spcAft>
              </a:pPr>
              <a:endParaRPr lang="en-ZA" sz="1800" dirty="0">
                <a:solidFill>
                  <a:prstClr val="white"/>
                </a:solidFill>
              </a:endParaRPr>
            </a:p>
          </p:txBody>
        </p:sp>
        <p:sp>
          <p:nvSpPr>
            <p:cNvPr id="10" name="TextBox 9">
              <a:extLst>
                <a:ext uri="{FF2B5EF4-FFF2-40B4-BE49-F238E27FC236}">
                  <a16:creationId xmlns:a16="http://schemas.microsoft.com/office/drawing/2014/main" id="{33D0DCC7-1561-4D70-9CA8-DE7652ACA80D}"/>
                </a:ext>
              </a:extLst>
            </p:cNvPr>
            <p:cNvSpPr txBox="1"/>
            <p:nvPr/>
          </p:nvSpPr>
          <p:spPr>
            <a:xfrm>
              <a:off x="8186196" y="3068960"/>
              <a:ext cx="3996073" cy="747215"/>
            </a:xfrm>
            <a:prstGeom prst="rect">
              <a:avLst/>
            </a:prstGeom>
            <a:noFill/>
          </p:spPr>
          <p:txBody>
            <a:bodyPr wrap="square" rtlCol="0">
              <a:spAutoFit/>
            </a:bodyPr>
            <a:lstStyle/>
            <a:p>
              <a:pPr defTabSz="914239" fontAlgn="auto">
                <a:spcBef>
                  <a:spcPts val="0"/>
                </a:spcBef>
                <a:spcAft>
                  <a:spcPts val="0"/>
                </a:spcAft>
              </a:pPr>
              <a:r>
                <a:rPr lang="en-US" altLang="en-US" sz="2800" b="1" dirty="0"/>
                <a:t>NATIONAL SANITARY &amp; PHYTOSANITARY (SPS) WORKSHOP</a:t>
              </a:r>
              <a:endParaRPr lang="en-ZA" altLang="en-US" sz="2400" b="1" dirty="0"/>
            </a:p>
            <a:p>
              <a:pPr defTabSz="914239" fontAlgn="auto">
                <a:spcBef>
                  <a:spcPts val="0"/>
                </a:spcBef>
                <a:spcAft>
                  <a:spcPts val="0"/>
                </a:spcAft>
              </a:pPr>
              <a:endParaRPr lang="en-ZA" altLang="en-US" sz="2400" b="1" dirty="0"/>
            </a:p>
            <a:p>
              <a:pPr defTabSz="914239" fontAlgn="auto">
                <a:spcBef>
                  <a:spcPts val="0"/>
                </a:spcBef>
                <a:spcAft>
                  <a:spcPts val="0"/>
                </a:spcAft>
              </a:pPr>
              <a:r>
                <a:rPr lang="en-ZA" sz="2400" b="1" dirty="0">
                  <a:solidFill>
                    <a:prstClr val="black"/>
                  </a:solidFill>
                  <a:latin typeface="Arial" panose="020B0604020202020204" pitchFamily="34" charset="0"/>
                  <a:cs typeface="Arial" panose="020B0604020202020204" pitchFamily="34" charset="0"/>
                </a:rPr>
                <a:t>Meat Safety Act, 2000 (Act No. 40 of 2000)</a:t>
              </a:r>
              <a:endParaRPr lang="en-US" b="1" dirty="0">
                <a:solidFill>
                  <a:prstClr val="black"/>
                </a:solidFill>
                <a:latin typeface="Arial" panose="020B0604020202020204" pitchFamily="34" charset="0"/>
                <a:cs typeface="Arial" panose="020B0604020202020204" pitchFamily="34" charset="0"/>
              </a:endParaRPr>
            </a:p>
          </p:txBody>
        </p:sp>
      </p:grpSp>
      <p:grpSp>
        <p:nvGrpSpPr>
          <p:cNvPr id="6" name="Group 5">
            <a:extLst>
              <a:ext uri="{FF2B5EF4-FFF2-40B4-BE49-F238E27FC236}">
                <a16:creationId xmlns:a16="http://schemas.microsoft.com/office/drawing/2014/main" id="{FF4678BA-87C7-48D8-8781-E42396C5C3B4}"/>
              </a:ext>
            </a:extLst>
          </p:cNvPr>
          <p:cNvGrpSpPr/>
          <p:nvPr/>
        </p:nvGrpSpPr>
        <p:grpSpPr>
          <a:xfrm>
            <a:off x="8892567" y="5447867"/>
            <a:ext cx="1792300" cy="709028"/>
            <a:chOff x="10138793" y="5269720"/>
            <a:chExt cx="2043477" cy="720080"/>
          </a:xfrm>
        </p:grpSpPr>
        <p:sp>
          <p:nvSpPr>
            <p:cNvPr id="11" name="Arrow: Pentagon 10">
              <a:extLst>
                <a:ext uri="{FF2B5EF4-FFF2-40B4-BE49-F238E27FC236}">
                  <a16:creationId xmlns:a16="http://schemas.microsoft.com/office/drawing/2014/main" id="{AF271BAE-7C7E-425C-AF18-47A53FB96D45}"/>
                </a:ext>
              </a:extLst>
            </p:cNvPr>
            <p:cNvSpPr/>
            <p:nvPr/>
          </p:nvSpPr>
          <p:spPr>
            <a:xfrm rot="10800000">
              <a:off x="10210800" y="5269720"/>
              <a:ext cx="1971470" cy="720080"/>
            </a:xfrm>
            <a:prstGeom prst="homePlate">
              <a:avLst>
                <a:gd name="adj" fmla="val 0"/>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9" fontAlgn="auto">
                <a:spcBef>
                  <a:spcPts val="0"/>
                </a:spcBef>
                <a:spcAft>
                  <a:spcPts val="0"/>
                </a:spcAft>
              </a:pPr>
              <a:endParaRPr lang="en-ZA" sz="1800" dirty="0">
                <a:solidFill>
                  <a:prstClr val="white"/>
                </a:solidFill>
              </a:endParaRPr>
            </a:p>
          </p:txBody>
        </p:sp>
        <p:sp>
          <p:nvSpPr>
            <p:cNvPr id="13" name="TextBox 12">
              <a:extLst>
                <a:ext uri="{FF2B5EF4-FFF2-40B4-BE49-F238E27FC236}">
                  <a16:creationId xmlns:a16="http://schemas.microsoft.com/office/drawing/2014/main" id="{5A453BC9-F06A-4A91-850C-85143CBBF372}"/>
                </a:ext>
              </a:extLst>
            </p:cNvPr>
            <p:cNvSpPr txBox="1"/>
            <p:nvPr/>
          </p:nvSpPr>
          <p:spPr>
            <a:xfrm>
              <a:off x="10138793" y="5348405"/>
              <a:ext cx="1853564" cy="279151"/>
            </a:xfrm>
            <a:prstGeom prst="rect">
              <a:avLst/>
            </a:prstGeom>
            <a:noFill/>
          </p:spPr>
          <p:txBody>
            <a:bodyPr wrap="square" rtlCol="0">
              <a:spAutoFit/>
            </a:bodyPr>
            <a:lstStyle/>
            <a:p>
              <a:pPr algn="r" defTabSz="914239" fontAlgn="auto">
                <a:spcBef>
                  <a:spcPts val="0"/>
                </a:spcBef>
                <a:spcAft>
                  <a:spcPts val="0"/>
                </a:spcAft>
              </a:pPr>
              <a:r>
                <a:rPr lang="en-US" sz="1400" dirty="0">
                  <a:solidFill>
                    <a:prstClr val="black"/>
                  </a:solidFill>
                  <a:latin typeface="Arial" panose="020B0604020202020204" pitchFamily="34" charset="0"/>
                  <a:cs typeface="Arial" panose="020B0604020202020204" pitchFamily="34" charset="0"/>
                </a:rPr>
                <a:t>9 -10 March 2021</a:t>
              </a:r>
              <a:endParaRPr lang="en-ZA" sz="1400" dirty="0">
                <a:solidFill>
                  <a:prstClr val="black"/>
                </a:solidFill>
                <a:latin typeface="Arial" panose="020B0604020202020204" pitchFamily="34" charset="0"/>
                <a:cs typeface="Arial" panose="020B0604020202020204" pitchFamily="34" charset="0"/>
              </a:endParaRPr>
            </a:p>
          </p:txBody>
        </p:sp>
      </p:grpSp>
      <p:pic>
        <p:nvPicPr>
          <p:cNvPr id="7" name="Picture 6"/>
          <p:cNvPicPr>
            <a:picLocks noChangeAspect="1"/>
          </p:cNvPicPr>
          <p:nvPr/>
        </p:nvPicPr>
        <p:blipFill>
          <a:blip r:embed="rId6"/>
          <a:stretch>
            <a:fillRect/>
          </a:stretch>
        </p:blipFill>
        <p:spPr>
          <a:xfrm>
            <a:off x="306143" y="6701143"/>
            <a:ext cx="2880319" cy="829128"/>
          </a:xfrm>
          <a:prstGeom prst="rect">
            <a:avLst/>
          </a:prstGeom>
        </p:spPr>
      </p:pic>
    </p:spTree>
    <p:extLst>
      <p:ext uri="{BB962C8B-B14F-4D97-AF65-F5344CB8AC3E}">
        <p14:creationId xmlns:p14="http://schemas.microsoft.com/office/powerpoint/2010/main" val="3807442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DETERMINATION OF EQUIVALENCE OF ANITARY MEASURES ASSOCIATED WITH FOOD INSPECTION AND CERTIFICATION SYSTEMS</a:t>
            </a:r>
            <a:endParaRPr lang="en-ZW" sz="2000" dirty="0"/>
          </a:p>
        </p:txBody>
      </p:sp>
      <p:sp>
        <p:nvSpPr>
          <p:cNvPr id="3" name="Content Placeholder 2"/>
          <p:cNvSpPr>
            <a:spLocks noGrp="1"/>
          </p:cNvSpPr>
          <p:nvPr>
            <p:ph idx="1"/>
          </p:nvPr>
        </p:nvSpPr>
        <p:spPr>
          <a:xfrm>
            <a:off x="720727" y="1332359"/>
            <a:ext cx="9178925" cy="5256584"/>
          </a:xfrm>
        </p:spPr>
        <p:txBody>
          <a:bodyPr/>
          <a:lstStyle/>
          <a:p>
            <a:r>
              <a:rPr lang="en-US" sz="1600" b="1" dirty="0"/>
              <a:t>SUMMARY OF THE PROCESS:</a:t>
            </a:r>
            <a:endParaRPr lang="en-ZW" sz="1600" b="1" dirty="0"/>
          </a:p>
          <a:p>
            <a:pPr marL="605915" lvl="2" indent="-342900">
              <a:buFont typeface="Wingdings" panose="05000000000000000000" pitchFamily="2" charset="2"/>
              <a:buChar char="v"/>
            </a:pPr>
            <a:r>
              <a:rPr lang="en-US" sz="1600" dirty="0"/>
              <a:t>Request for market access</a:t>
            </a:r>
          </a:p>
          <a:p>
            <a:pPr marL="605915" lvl="2" indent="-342900">
              <a:buFont typeface="Wingdings" panose="05000000000000000000" pitchFamily="2" charset="2"/>
              <a:buChar char="v"/>
            </a:pPr>
            <a:r>
              <a:rPr lang="en-US" sz="1600" dirty="0"/>
              <a:t>Questionnaires (country/ commodity/ establishment)     </a:t>
            </a:r>
          </a:p>
          <a:p>
            <a:pPr marL="605915" lvl="2" indent="-342900">
              <a:buFont typeface="Wingdings" panose="05000000000000000000" pitchFamily="2" charset="2"/>
              <a:buChar char="v"/>
            </a:pPr>
            <a:r>
              <a:rPr lang="en-US" sz="1600" dirty="0"/>
              <a:t>Verification audits (country/ establishment)                        </a:t>
            </a:r>
            <a:r>
              <a:rPr lang="en-US" sz="1600" b="1" dirty="0">
                <a:solidFill>
                  <a:schemeClr val="tx2"/>
                </a:solidFill>
              </a:rPr>
              <a:t>Import Risk Analysis</a:t>
            </a:r>
          </a:p>
          <a:p>
            <a:pPr marL="605915" lvl="2" indent="-342900">
              <a:buFont typeface="Wingdings" panose="05000000000000000000" pitchFamily="2" charset="2"/>
              <a:buChar char="v"/>
            </a:pPr>
            <a:r>
              <a:rPr lang="en-US" sz="1600" dirty="0"/>
              <a:t>Approval of country, commodity/establishments</a:t>
            </a:r>
          </a:p>
          <a:p>
            <a:pPr marL="605915" lvl="2" indent="-342900">
              <a:buFont typeface="Wingdings" panose="05000000000000000000" pitchFamily="2" charset="2"/>
              <a:buChar char="v"/>
            </a:pPr>
            <a:r>
              <a:rPr lang="en-US" sz="1600" dirty="0"/>
              <a:t>Negotiation of Veterinary Health Certificate</a:t>
            </a:r>
          </a:p>
          <a:p>
            <a:endParaRPr lang="en-US" sz="1600" dirty="0"/>
          </a:p>
          <a:p>
            <a:r>
              <a:rPr lang="en-US" sz="1600" b="1" dirty="0"/>
              <a:t>EXAMPLES OF COMPONETS EVALUATED:</a:t>
            </a:r>
          </a:p>
          <a:p>
            <a:pPr marL="285750" indent="-285750">
              <a:buFont typeface="Wingdings" panose="05000000000000000000" pitchFamily="2" charset="2"/>
              <a:buChar char="Ø"/>
            </a:pPr>
            <a:r>
              <a:rPr lang="en-US" sz="1600" dirty="0"/>
              <a:t>Competent Authority oversight (Organization and Administration, Enforcement Authority, Personnel- Training/Staffing </a:t>
            </a:r>
            <a:r>
              <a:rPr lang="en-US" sz="1600" dirty="0" err="1"/>
              <a:t>etc</a:t>
            </a:r>
            <a:r>
              <a:rPr lang="en-US" sz="1600" dirty="0"/>
              <a:t>)</a:t>
            </a:r>
          </a:p>
          <a:p>
            <a:pPr marL="285750" indent="-285750">
              <a:buFont typeface="Wingdings" panose="05000000000000000000" pitchFamily="2" charset="2"/>
              <a:buChar char="Ø"/>
            </a:pPr>
            <a:r>
              <a:rPr lang="en-US" sz="1600" dirty="0"/>
              <a:t>Relevant animal health standards and disease status</a:t>
            </a:r>
          </a:p>
          <a:p>
            <a:pPr marL="285750" indent="-285750">
              <a:buFont typeface="Wingdings" panose="05000000000000000000" pitchFamily="2" charset="2"/>
              <a:buChar char="Ø"/>
            </a:pPr>
            <a:r>
              <a:rPr lang="en-US" sz="1600" dirty="0"/>
              <a:t>Competent Authority verification of Food Safety and Other Consumer Protection Requirements (Animal welfare, Ante-Mortem Inspection, Post-Mortem Inspection, Product Standards and Labeling)</a:t>
            </a:r>
          </a:p>
          <a:p>
            <a:pPr marL="285750" indent="-285750">
              <a:buFont typeface="Wingdings" panose="05000000000000000000" pitchFamily="2" charset="2"/>
              <a:buChar char="Ø"/>
            </a:pPr>
            <a:r>
              <a:rPr lang="en-US" sz="1600" dirty="0"/>
              <a:t>Laboratories (diagnostic and food safety)</a:t>
            </a:r>
          </a:p>
          <a:p>
            <a:pPr marL="285750" indent="-285750">
              <a:buFont typeface="Wingdings" panose="05000000000000000000" pitchFamily="2" charset="2"/>
              <a:buChar char="Ø"/>
            </a:pPr>
            <a:r>
              <a:rPr lang="en-US" sz="1600" dirty="0"/>
              <a:t>Chemical Residue Program</a:t>
            </a:r>
          </a:p>
          <a:p>
            <a:pPr marL="285750" indent="-285750">
              <a:buFont typeface="Wingdings" panose="05000000000000000000" pitchFamily="2" charset="2"/>
              <a:buChar char="Ø"/>
            </a:pPr>
            <a:r>
              <a:rPr lang="en-US" sz="1600" dirty="0"/>
              <a:t>Microbiological Monitoring Programs</a:t>
            </a:r>
          </a:p>
          <a:p>
            <a:pPr marL="285750" indent="-285750">
              <a:buFont typeface="Wingdings" panose="05000000000000000000" pitchFamily="2" charset="2"/>
              <a:buChar char="Ø"/>
            </a:pPr>
            <a:r>
              <a:rPr lang="en-US" sz="1600" dirty="0"/>
              <a:t>Compliance of establishments </a:t>
            </a:r>
            <a:r>
              <a:rPr lang="en-US" sz="1600" dirty="0" err="1"/>
              <a:t>etc</a:t>
            </a:r>
            <a:endParaRPr lang="en-US" sz="1600" dirty="0"/>
          </a:p>
          <a:p>
            <a:endParaRPr lang="en-ZW" dirty="0"/>
          </a:p>
        </p:txBody>
      </p:sp>
      <p:sp>
        <p:nvSpPr>
          <p:cNvPr id="4" name="Slide Number Placeholder 3"/>
          <p:cNvSpPr>
            <a:spLocks noGrp="1"/>
          </p:cNvSpPr>
          <p:nvPr>
            <p:ph type="sldNum" sz="quarter" idx="10"/>
          </p:nvPr>
        </p:nvSpPr>
        <p:spPr/>
        <p:txBody>
          <a:bodyPr/>
          <a:lstStyle/>
          <a:p>
            <a:pPr>
              <a:defRPr/>
            </a:pPr>
            <a:fld id="{93C46D43-71FF-4D6D-B793-DCF31CBF9EB3}" type="slidenum">
              <a:rPr lang="en-ZA" smtClean="0"/>
              <a:pPr>
                <a:defRPr/>
              </a:pPr>
              <a:t>10</a:t>
            </a:fld>
            <a:endParaRPr lang="en-ZA" dirty="0"/>
          </a:p>
        </p:txBody>
      </p:sp>
      <p:sp>
        <p:nvSpPr>
          <p:cNvPr id="6" name="Right Brace 5"/>
          <p:cNvSpPr/>
          <p:nvPr/>
        </p:nvSpPr>
        <p:spPr>
          <a:xfrm>
            <a:off x="6066781" y="1620391"/>
            <a:ext cx="288031" cy="1296144"/>
          </a:xfrm>
          <a:prstGeom prst="rightBrace">
            <a:avLst>
              <a:gd name="adj1" fmla="val 0"/>
              <a:gd name="adj2" fmla="val 50000"/>
            </a:avLst>
          </a:pr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W"/>
          </a:p>
        </p:txBody>
      </p:sp>
    </p:spTree>
    <p:extLst>
      <p:ext uri="{BB962C8B-B14F-4D97-AF65-F5344CB8AC3E}">
        <p14:creationId xmlns:p14="http://schemas.microsoft.com/office/powerpoint/2010/main" val="2137060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190" y="828303"/>
            <a:ext cx="9793088" cy="504056"/>
          </a:xfrm>
        </p:spPr>
        <p:txBody>
          <a:bodyPr/>
          <a:lstStyle/>
          <a:p>
            <a:br>
              <a:rPr lang="en-US" sz="3200" dirty="0"/>
            </a:br>
            <a:r>
              <a:rPr lang="en-US" dirty="0"/>
              <a:t>EXPORTING MEAT AND MEAT PRODUCTS</a:t>
            </a:r>
            <a:endParaRPr lang="en-ZA" dirty="0"/>
          </a:p>
        </p:txBody>
      </p:sp>
      <p:sp>
        <p:nvSpPr>
          <p:cNvPr id="3" name="Content Placeholder 2"/>
          <p:cNvSpPr>
            <a:spLocks noGrp="1"/>
          </p:cNvSpPr>
          <p:nvPr>
            <p:ph idx="1"/>
          </p:nvPr>
        </p:nvSpPr>
        <p:spPr>
          <a:xfrm>
            <a:off x="738188" y="1332359"/>
            <a:ext cx="9161466" cy="5184578"/>
          </a:xfrm>
        </p:spPr>
        <p:txBody>
          <a:bodyPr/>
          <a:lstStyle/>
          <a:p>
            <a:pPr marL="285750" lvl="2" indent="-285750">
              <a:lnSpc>
                <a:spcPct val="150000"/>
              </a:lnSpc>
              <a:buFont typeface="Wingdings" panose="05000000000000000000" pitchFamily="2" charset="2"/>
              <a:buChar char="q"/>
            </a:pPr>
            <a:r>
              <a:rPr lang="en-ZA" altLang="en-US" sz="1600" b="1" dirty="0"/>
              <a:t>Meat or meat products can only be exported:</a:t>
            </a:r>
          </a:p>
          <a:p>
            <a:pPr marL="558270" lvl="3" indent="-285750">
              <a:buFont typeface="Wingdings" panose="05000000000000000000" pitchFamily="2" charset="2"/>
              <a:buChar char="Ø"/>
            </a:pPr>
            <a:r>
              <a:rPr lang="en-ZA" altLang="en-US" sz="1600" dirty="0"/>
              <a:t>to a country which has approved South Africa as a trade partner</a:t>
            </a:r>
          </a:p>
          <a:p>
            <a:pPr marL="558270" lvl="3" indent="-285750">
              <a:buFont typeface="Wingdings" panose="05000000000000000000" pitchFamily="2" charset="2"/>
              <a:buChar char="Ø"/>
            </a:pPr>
            <a:r>
              <a:rPr lang="en-ZA" altLang="en-US" sz="1600" dirty="0"/>
              <a:t>from a registered export facility</a:t>
            </a:r>
          </a:p>
          <a:p>
            <a:pPr marL="558270" lvl="3" indent="-285750">
              <a:buFont typeface="Wingdings" panose="05000000000000000000" pitchFamily="2" charset="2"/>
              <a:buChar char="Ø"/>
            </a:pPr>
            <a:endParaRPr lang="en-ZA" altLang="en-US" sz="1600" dirty="0"/>
          </a:p>
          <a:p>
            <a:pPr marL="285750" indent="-285750">
              <a:buFont typeface="Wingdings" panose="05000000000000000000" pitchFamily="2" charset="2"/>
              <a:buChar char="q"/>
            </a:pPr>
            <a:r>
              <a:rPr lang="en-ZW" sz="1600" b="1" dirty="0"/>
              <a:t>Procedure to register an establishment to export meat/meat products</a:t>
            </a:r>
            <a:endParaRPr lang="en-ZW" sz="1600" dirty="0"/>
          </a:p>
          <a:p>
            <a:pPr marL="548765" lvl="2" indent="-285750" algn="just">
              <a:buFont typeface="Wingdings" panose="05000000000000000000" pitchFamily="2" charset="2"/>
              <a:buChar char="Ø"/>
            </a:pPr>
            <a:r>
              <a:rPr lang="en-ZW" sz="1600" dirty="0"/>
              <a:t>Apply to be registered as an approved meat export establishment through the Provincial Executive Officer (PEO) of the province where the plant is situated</a:t>
            </a:r>
          </a:p>
          <a:p>
            <a:pPr marL="548765" lvl="2" indent="-285750" algn="just">
              <a:buFont typeface="Wingdings" panose="05000000000000000000" pitchFamily="2" charset="2"/>
              <a:buChar char="Ø"/>
            </a:pPr>
            <a:r>
              <a:rPr lang="en-US" sz="1600" dirty="0"/>
              <a:t>An inspection of the establishment will be conducted to verify compliance with the applicable legislation, standards and where applicable, importing country requirements</a:t>
            </a:r>
          </a:p>
          <a:p>
            <a:pPr marL="548765" lvl="2" indent="-285750" algn="just">
              <a:buFont typeface="Wingdings" panose="05000000000000000000" pitchFamily="2" charset="2"/>
              <a:buChar char="Ø"/>
            </a:pPr>
            <a:r>
              <a:rPr lang="en-US" sz="1600" dirty="0"/>
              <a:t>If the facility complies, a recommendation for registration will be send  by the PEO to DALRRD</a:t>
            </a:r>
          </a:p>
          <a:p>
            <a:pPr marL="548765" lvl="2" indent="-285750" algn="just">
              <a:buFont typeface="Wingdings" panose="05000000000000000000" pitchFamily="2" charset="2"/>
              <a:buChar char="Ø"/>
            </a:pPr>
            <a:r>
              <a:rPr lang="en-US" sz="1600" dirty="0"/>
              <a:t>DALRRD will issue an export certificate after verifying compliance based on the documents submitted by the PEO  and where necessary or on-site visits</a:t>
            </a:r>
          </a:p>
          <a:p>
            <a:pPr marL="548765" lvl="2" indent="-285750" algn="just">
              <a:buFont typeface="Wingdings" panose="05000000000000000000" pitchFamily="2" charset="2"/>
              <a:buChar char="Ø"/>
            </a:pPr>
            <a:r>
              <a:rPr lang="en-US" sz="1600" dirty="0"/>
              <a:t>After registration, the owner of the establishment must arrange export certification services with the PEO</a:t>
            </a:r>
          </a:p>
          <a:p>
            <a:pPr marL="548765" lvl="2" indent="-285750" algn="just">
              <a:buFont typeface="Wingdings" panose="05000000000000000000" pitchFamily="2" charset="2"/>
              <a:buChar char="Ø"/>
            </a:pPr>
            <a:r>
              <a:rPr lang="en-US" sz="1600" dirty="0"/>
              <a:t>Each consignment that is exported has to be certified that it meets the importing country's requirements by attestation on a Veterinary Health Certificate</a:t>
            </a:r>
          </a:p>
          <a:p>
            <a:pPr marL="285750" indent="-285750" algn="just">
              <a:buFont typeface="Arial" panose="020B0604020202020204" pitchFamily="34" charset="0"/>
              <a:buChar char="•"/>
            </a:pPr>
            <a:endParaRPr lang="en-US" sz="6600" dirty="0"/>
          </a:p>
        </p:txBody>
      </p:sp>
      <p:sp>
        <p:nvSpPr>
          <p:cNvPr id="4" name="Slide Number Placeholder 3"/>
          <p:cNvSpPr>
            <a:spLocks noGrp="1"/>
          </p:cNvSpPr>
          <p:nvPr>
            <p:ph type="sldNum" sz="quarter" idx="10"/>
          </p:nvPr>
        </p:nvSpPr>
        <p:spPr/>
        <p:txBody>
          <a:bodyPr/>
          <a:lstStyle/>
          <a:p>
            <a:pPr>
              <a:defRPr/>
            </a:pPr>
            <a:fld id="{93C46D43-71FF-4D6D-B793-DCF31CBF9EB3}" type="slidenum">
              <a:rPr lang="en-ZA"/>
              <a:pPr>
                <a:defRPr/>
              </a:pPr>
              <a:t>11</a:t>
            </a:fld>
            <a:endParaRPr lang="en-ZA" dirty="0"/>
          </a:p>
        </p:txBody>
      </p:sp>
      <p:pic>
        <p:nvPicPr>
          <p:cNvPr id="6" name="Picture 5"/>
          <p:cNvPicPr>
            <a:picLocks noChangeAspect="1"/>
          </p:cNvPicPr>
          <p:nvPr/>
        </p:nvPicPr>
        <p:blipFill>
          <a:blip r:embed="rId2"/>
          <a:stretch>
            <a:fillRect/>
          </a:stretch>
        </p:blipFill>
        <p:spPr>
          <a:xfrm>
            <a:off x="666182" y="6660954"/>
            <a:ext cx="3096343" cy="720079"/>
          </a:xfrm>
          <a:prstGeom prst="rect">
            <a:avLst/>
          </a:prstGeom>
        </p:spPr>
      </p:pic>
    </p:spTree>
    <p:extLst>
      <p:ext uri="{BB962C8B-B14F-4D97-AF65-F5344CB8AC3E}">
        <p14:creationId xmlns:p14="http://schemas.microsoft.com/office/powerpoint/2010/main" val="388617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IMPORTING MEAT AND MEAT PRODUCTS</a:t>
            </a:r>
            <a:endParaRPr lang="en-ZW" dirty="0"/>
          </a:p>
        </p:txBody>
      </p:sp>
      <p:sp>
        <p:nvSpPr>
          <p:cNvPr id="3" name="Content Placeholder 2"/>
          <p:cNvSpPr>
            <a:spLocks noGrp="1"/>
          </p:cNvSpPr>
          <p:nvPr>
            <p:ph idx="1"/>
          </p:nvPr>
        </p:nvSpPr>
        <p:spPr/>
        <p:txBody>
          <a:bodyPr/>
          <a:lstStyle/>
          <a:p>
            <a:pPr marL="285750" lvl="2" indent="-285750">
              <a:lnSpc>
                <a:spcPct val="150000"/>
              </a:lnSpc>
              <a:buFont typeface="Wingdings" panose="05000000000000000000" pitchFamily="2" charset="2"/>
              <a:buChar char="Ø"/>
            </a:pPr>
            <a:r>
              <a:rPr lang="en-ZA" altLang="en-US" b="1" dirty="0">
                <a:solidFill>
                  <a:prstClr val="black"/>
                </a:solidFill>
              </a:rPr>
              <a:t>Meat or meat products can only be imported:</a:t>
            </a:r>
          </a:p>
          <a:p>
            <a:pPr marL="558270" lvl="3" indent="-285750"/>
            <a:r>
              <a:rPr lang="en-ZA" altLang="en-US" dirty="0">
                <a:solidFill>
                  <a:prstClr val="black"/>
                </a:solidFill>
              </a:rPr>
              <a:t>from an approved country where there are no trade restrictions</a:t>
            </a:r>
          </a:p>
          <a:p>
            <a:pPr marL="558270" lvl="3" indent="-285750"/>
            <a:r>
              <a:rPr lang="en-ZA" altLang="en-US" dirty="0">
                <a:solidFill>
                  <a:prstClr val="black"/>
                </a:solidFill>
              </a:rPr>
              <a:t>from approved import facilities (abattoirs, cutting plants, processing plants and cold stores,</a:t>
            </a:r>
          </a:p>
          <a:p>
            <a:pPr marL="558270" lvl="3" indent="-285750"/>
            <a:r>
              <a:rPr lang="en-ZA" altLang="en-US" dirty="0">
                <a:solidFill>
                  <a:prstClr val="black"/>
                </a:solidFill>
              </a:rPr>
              <a:t>If an import permit has been issued</a:t>
            </a:r>
          </a:p>
          <a:p>
            <a:pPr marL="285750" lvl="2" indent="-285750">
              <a:buFont typeface="Wingdings" panose="05000000000000000000" pitchFamily="2" charset="2"/>
              <a:buChar char="Ø"/>
            </a:pPr>
            <a:endParaRPr lang="en-ZA" altLang="en-US" b="1" dirty="0">
              <a:solidFill>
                <a:prstClr val="black"/>
              </a:solidFill>
            </a:endParaRPr>
          </a:p>
          <a:p>
            <a:pPr marL="285750" lvl="0" indent="-285750">
              <a:buFont typeface="Wingdings" panose="05000000000000000000" pitchFamily="2" charset="2"/>
              <a:buChar char="Ø"/>
            </a:pPr>
            <a:r>
              <a:rPr lang="en-ZW" b="1" dirty="0">
                <a:solidFill>
                  <a:prstClr val="black"/>
                </a:solidFill>
              </a:rPr>
              <a:t>Procedure to register an import cold storage facility</a:t>
            </a:r>
            <a:endParaRPr lang="en-ZW" dirty="0">
              <a:solidFill>
                <a:prstClr val="black"/>
              </a:solidFill>
            </a:endParaRPr>
          </a:p>
          <a:p>
            <a:pPr marL="548765" lvl="2" indent="-285750" algn="just">
              <a:buFont typeface="Arial" panose="020B0604020202020204" pitchFamily="34" charset="0"/>
              <a:buChar char="•"/>
            </a:pPr>
            <a:r>
              <a:rPr lang="en-ZW" dirty="0">
                <a:solidFill>
                  <a:prstClr val="black"/>
                </a:solidFill>
              </a:rPr>
              <a:t>The owner of an cold store that seeks approval to import meat must apply to register through the DIS office at port/ province in which where the plant is situated</a:t>
            </a:r>
          </a:p>
          <a:p>
            <a:pPr marL="548765" lvl="2" indent="-285750" algn="just">
              <a:buFont typeface="Arial" panose="020B0604020202020204" pitchFamily="34" charset="0"/>
              <a:buChar char="•"/>
            </a:pPr>
            <a:r>
              <a:rPr lang="en-US" dirty="0">
                <a:solidFill>
                  <a:prstClr val="black"/>
                </a:solidFill>
              </a:rPr>
              <a:t>An inspection of the establishment will be conducted to verify compliance with the applicable legislation, standards </a:t>
            </a:r>
          </a:p>
          <a:p>
            <a:pPr marL="548765" lvl="2" indent="-285750" algn="just">
              <a:buFont typeface="Arial" panose="020B0604020202020204" pitchFamily="34" charset="0"/>
              <a:buChar char="•"/>
            </a:pPr>
            <a:r>
              <a:rPr lang="en-US" dirty="0">
                <a:solidFill>
                  <a:prstClr val="black"/>
                </a:solidFill>
              </a:rPr>
              <a:t>If the facility complies, a recommendation for registration will be send  by the veterinarian to DALRRD</a:t>
            </a:r>
          </a:p>
          <a:p>
            <a:pPr marL="548765" lvl="2" indent="-285750" algn="just">
              <a:buFont typeface="Arial" panose="020B0604020202020204" pitchFamily="34" charset="0"/>
              <a:buChar char="•"/>
            </a:pPr>
            <a:r>
              <a:rPr lang="en-US" dirty="0">
                <a:solidFill>
                  <a:prstClr val="black"/>
                </a:solidFill>
              </a:rPr>
              <a:t>DALRRD will issue an export certificate after verifying compliance based on the documents submitted by  and where necessary or on-site visits</a:t>
            </a:r>
          </a:p>
          <a:p>
            <a:pPr marL="548765" lvl="2" indent="-285750" algn="just">
              <a:buFont typeface="Wingdings" panose="05000000000000000000" pitchFamily="2" charset="2"/>
              <a:buChar char="Ø"/>
            </a:pPr>
            <a:endParaRPr lang="en-US" dirty="0">
              <a:solidFill>
                <a:prstClr val="black"/>
              </a:solidFill>
            </a:endParaRPr>
          </a:p>
          <a:p>
            <a:endParaRPr lang="en-ZW" dirty="0"/>
          </a:p>
        </p:txBody>
      </p:sp>
      <p:sp>
        <p:nvSpPr>
          <p:cNvPr id="4" name="Slide Number Placeholder 3"/>
          <p:cNvSpPr>
            <a:spLocks noGrp="1"/>
          </p:cNvSpPr>
          <p:nvPr>
            <p:ph type="sldNum" sz="quarter" idx="10"/>
          </p:nvPr>
        </p:nvSpPr>
        <p:spPr/>
        <p:txBody>
          <a:bodyPr/>
          <a:lstStyle/>
          <a:p>
            <a:pPr>
              <a:defRPr/>
            </a:pPr>
            <a:fld id="{93C46D43-71FF-4D6D-B793-DCF31CBF9EB3}" type="slidenum">
              <a:rPr lang="en-ZA" smtClean="0"/>
              <a:pPr>
                <a:defRPr/>
              </a:pPr>
              <a:t>12</a:t>
            </a:fld>
            <a:endParaRPr lang="en-ZA" dirty="0"/>
          </a:p>
        </p:txBody>
      </p:sp>
    </p:spTree>
    <p:extLst>
      <p:ext uri="{BB962C8B-B14F-4D97-AF65-F5344CB8AC3E}">
        <p14:creationId xmlns:p14="http://schemas.microsoft.com/office/powerpoint/2010/main" val="1892064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W" dirty="0"/>
              <a:t>RELEASE OF IMPORTED MEAT AND MEAT PRODUCTS</a:t>
            </a:r>
          </a:p>
        </p:txBody>
      </p:sp>
      <p:sp>
        <p:nvSpPr>
          <p:cNvPr id="3" name="Content Placeholder 2"/>
          <p:cNvSpPr>
            <a:spLocks noGrp="1"/>
          </p:cNvSpPr>
          <p:nvPr>
            <p:ph idx="1"/>
          </p:nvPr>
        </p:nvSpPr>
        <p:spPr>
          <a:xfrm>
            <a:off x="720727" y="1260000"/>
            <a:ext cx="9178925" cy="5400951"/>
          </a:xfrm>
        </p:spPr>
        <p:txBody>
          <a:bodyPr/>
          <a:lstStyle/>
          <a:p>
            <a:pPr marL="285750" indent="-285750">
              <a:buFont typeface="Wingdings" panose="05000000000000000000" pitchFamily="2" charset="2"/>
              <a:buChar char="Ø"/>
            </a:pPr>
            <a:r>
              <a:rPr lang="en-US" b="1" dirty="0"/>
              <a:t>Meat in respect of which an import permit has been issued:</a:t>
            </a:r>
          </a:p>
          <a:p>
            <a:pPr marL="548765" lvl="2" indent="-285750">
              <a:buFont typeface="Arial" panose="020B0604020202020204" pitchFamily="34" charset="0"/>
              <a:buChar char="•"/>
            </a:pPr>
            <a:r>
              <a:rPr lang="en-US" dirty="0"/>
              <a:t>may only be introduced through the place of entry specified in the permit;</a:t>
            </a:r>
          </a:p>
          <a:p>
            <a:pPr marL="548765" lvl="2" indent="-285750">
              <a:buFont typeface="Arial" panose="020B0604020202020204" pitchFamily="34" charset="0"/>
              <a:buChar char="•"/>
            </a:pPr>
            <a:r>
              <a:rPr lang="en-US" dirty="0"/>
              <a:t>must be introduced within the period specified in the permit;</a:t>
            </a:r>
          </a:p>
          <a:p>
            <a:pPr marL="548765" lvl="2" indent="-285750">
              <a:buFont typeface="Arial" panose="020B0604020202020204" pitchFamily="34" charset="0"/>
              <a:buChar char="•"/>
            </a:pPr>
            <a:r>
              <a:rPr lang="en-US" dirty="0"/>
              <a:t>may only be off-loaded at the place of entry if all the conditions specified in the permit have been complied with;</a:t>
            </a:r>
          </a:p>
          <a:p>
            <a:pPr marL="548765" lvl="2" indent="-285750">
              <a:buFont typeface="Arial" panose="020B0604020202020204" pitchFamily="34" charset="0"/>
              <a:buChar char="•"/>
            </a:pPr>
            <a:r>
              <a:rPr lang="en-US" dirty="0"/>
              <a:t>must be stored at a facility approved by the national executive officer until the prescribed </a:t>
            </a:r>
            <a:r>
              <a:rPr lang="en-US" b="1" dirty="0"/>
              <a:t>veterinary procedures </a:t>
            </a:r>
            <a:r>
              <a:rPr lang="en-US" dirty="0"/>
              <a:t>or other acts specified in the permit have been performed; and</a:t>
            </a:r>
          </a:p>
          <a:p>
            <a:pPr marL="548765" lvl="2" indent="-285750">
              <a:buFont typeface="Arial" panose="020B0604020202020204" pitchFamily="34" charset="0"/>
              <a:buChar char="•"/>
            </a:pPr>
            <a:r>
              <a:rPr lang="en-US" dirty="0"/>
              <a:t>must be available for </a:t>
            </a:r>
            <a:r>
              <a:rPr lang="en-US" b="1" dirty="0"/>
              <a:t>inspection, sampling and testing</a:t>
            </a:r>
            <a:r>
              <a:rPr lang="en-US" dirty="0"/>
              <a:t>.</a:t>
            </a:r>
          </a:p>
          <a:p>
            <a:pPr marL="0" indent="0"/>
            <a:endParaRPr lang="en-US" dirty="0"/>
          </a:p>
          <a:p>
            <a:pPr marL="285750" indent="-285750">
              <a:buFont typeface="Wingdings" panose="05000000000000000000" pitchFamily="2" charset="2"/>
              <a:buChar char="Ø"/>
            </a:pPr>
            <a:r>
              <a:rPr lang="en-US" b="1" dirty="0"/>
              <a:t>Veterinary procedures:</a:t>
            </a:r>
          </a:p>
          <a:p>
            <a:pPr marL="548765" lvl="2" indent="-285750">
              <a:buFont typeface="Arial" panose="020B0604020202020204" pitchFamily="34" charset="0"/>
              <a:buChar char="•"/>
            </a:pPr>
            <a:r>
              <a:rPr lang="en-US" dirty="0"/>
              <a:t>documentary checks</a:t>
            </a:r>
          </a:p>
          <a:p>
            <a:pPr marL="548765" lvl="2" indent="-285750">
              <a:buFont typeface="Arial" panose="020B0604020202020204" pitchFamily="34" charset="0"/>
              <a:buChar char="•"/>
            </a:pPr>
            <a:r>
              <a:rPr lang="en-US" dirty="0"/>
              <a:t>physical checks</a:t>
            </a:r>
            <a:endParaRPr lang="en-ZW" dirty="0"/>
          </a:p>
          <a:p>
            <a:pPr marL="548765" lvl="2" indent="-285750">
              <a:buFont typeface="Arial" panose="020B0604020202020204" pitchFamily="34" charset="0"/>
              <a:buChar char="•"/>
            </a:pPr>
            <a:r>
              <a:rPr lang="en-US" dirty="0"/>
              <a:t>Sampling and testing</a:t>
            </a:r>
          </a:p>
          <a:p>
            <a:pPr marL="285750" indent="-285750">
              <a:buFont typeface="Wingdings" panose="05000000000000000000" pitchFamily="2" charset="2"/>
              <a:buChar char="Ø"/>
            </a:pPr>
            <a:endParaRPr lang="en-US" dirty="0"/>
          </a:p>
          <a:p>
            <a:pPr marL="0" indent="0"/>
            <a:r>
              <a:rPr lang="en-US" b="1" dirty="0"/>
              <a:t>A release certificate will be issued if all conditions specified on the import permit have been met and the results of the veterinary procedures are satisfactory.</a:t>
            </a:r>
          </a:p>
        </p:txBody>
      </p:sp>
      <p:sp>
        <p:nvSpPr>
          <p:cNvPr id="4" name="Slide Number Placeholder 3"/>
          <p:cNvSpPr>
            <a:spLocks noGrp="1"/>
          </p:cNvSpPr>
          <p:nvPr>
            <p:ph type="sldNum" sz="quarter" idx="10"/>
          </p:nvPr>
        </p:nvSpPr>
        <p:spPr/>
        <p:txBody>
          <a:bodyPr/>
          <a:lstStyle/>
          <a:p>
            <a:pPr>
              <a:defRPr/>
            </a:pPr>
            <a:fld id="{93C46D43-71FF-4D6D-B793-DCF31CBF9EB3}" type="slidenum">
              <a:rPr lang="en-ZA" smtClean="0"/>
              <a:pPr>
                <a:defRPr/>
              </a:pPr>
              <a:t>13</a:t>
            </a:fld>
            <a:endParaRPr lang="en-ZA" dirty="0"/>
          </a:p>
        </p:txBody>
      </p:sp>
    </p:spTree>
    <p:extLst>
      <p:ext uri="{BB962C8B-B14F-4D97-AF65-F5344CB8AC3E}">
        <p14:creationId xmlns:p14="http://schemas.microsoft.com/office/powerpoint/2010/main" val="199688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LINKS</a:t>
            </a:r>
            <a:endParaRPr lang="en-ZW" dirty="0"/>
          </a:p>
        </p:txBody>
      </p:sp>
      <p:sp>
        <p:nvSpPr>
          <p:cNvPr id="3" name="Content Placeholder 2"/>
          <p:cNvSpPr>
            <a:spLocks noGrp="1"/>
          </p:cNvSpPr>
          <p:nvPr>
            <p:ph idx="1"/>
          </p:nvPr>
        </p:nvSpPr>
        <p:spPr/>
        <p:txBody>
          <a:bodyPr/>
          <a:lstStyle/>
          <a:p>
            <a:pPr marL="285750" indent="-285750">
              <a:buFont typeface="Wingdings" panose="05000000000000000000" pitchFamily="2" charset="2"/>
              <a:buChar char="Ø"/>
            </a:pPr>
            <a:r>
              <a:rPr lang="en-US" b="1" dirty="0"/>
              <a:t>Directorate Veterinary Public Health:</a:t>
            </a:r>
          </a:p>
          <a:p>
            <a:r>
              <a:rPr lang="en-ZW" dirty="0">
                <a:hlinkClick r:id="rId2"/>
              </a:rPr>
              <a:t>https://www.dalrrd.gov.za/Branches/Agricultural-Production-Health-Food-Safety/Veterinary-Public-Health</a:t>
            </a:r>
            <a:endParaRPr lang="en-ZW" dirty="0"/>
          </a:p>
          <a:p>
            <a:endParaRPr lang="en-US" dirty="0"/>
          </a:p>
          <a:p>
            <a:pPr marL="285750" indent="-285750">
              <a:buFont typeface="Wingdings" panose="05000000000000000000" pitchFamily="2" charset="2"/>
              <a:buChar char="Ø"/>
            </a:pPr>
            <a:r>
              <a:rPr lang="en-US" b="1" dirty="0"/>
              <a:t>Import approved countries and facilities:</a:t>
            </a:r>
          </a:p>
          <a:p>
            <a:r>
              <a:rPr lang="en-US" dirty="0"/>
              <a:t> </a:t>
            </a:r>
            <a:r>
              <a:rPr lang="en-US" dirty="0">
                <a:hlinkClick r:id="rId3"/>
              </a:rPr>
              <a:t>http://webapps.daff.gov.za/VetWeb/abbatoirsEstablisment.do</a:t>
            </a:r>
            <a:endParaRPr lang="en-US" dirty="0"/>
          </a:p>
          <a:p>
            <a:endParaRPr lang="en-US" dirty="0"/>
          </a:p>
          <a:p>
            <a:pPr marL="285750" indent="-285750">
              <a:buFont typeface="Wingdings" panose="05000000000000000000" pitchFamily="2" charset="2"/>
              <a:buChar char="Ø"/>
            </a:pPr>
            <a:r>
              <a:rPr lang="en-ZW" b="1" dirty="0"/>
              <a:t>Information relating to import permits</a:t>
            </a:r>
          </a:p>
          <a:p>
            <a:pPr marL="285750" lvl="1" indent="-285750">
              <a:buFont typeface="Arial" panose="020B0604020202020204" pitchFamily="34" charset="0"/>
              <a:buChar char="•"/>
            </a:pPr>
            <a:r>
              <a:rPr lang="en-US" b="1" dirty="0"/>
              <a:t>Directorate Animal Health</a:t>
            </a:r>
            <a:endParaRPr lang="en-US" dirty="0"/>
          </a:p>
          <a:p>
            <a:pPr marL="261437" lvl="2" indent="0">
              <a:buNone/>
            </a:pPr>
            <a:r>
              <a:rPr lang="en-US" dirty="0">
                <a:hlinkClick r:id="rId4"/>
              </a:rPr>
              <a:t>https://www.dalrrd.gov.za/Branches/Agricultural-Production-Health-Food-Safety/Animal-Health/importexport</a:t>
            </a:r>
            <a:endParaRPr lang="en-US" dirty="0"/>
          </a:p>
          <a:p>
            <a:pPr lvl="2"/>
            <a:endParaRPr lang="en-US" dirty="0"/>
          </a:p>
          <a:p>
            <a:pPr marL="285750" lvl="1" indent="-285750">
              <a:buFont typeface="Arial" panose="020B0604020202020204" pitchFamily="34" charset="0"/>
              <a:buChar char="•"/>
            </a:pPr>
            <a:r>
              <a:rPr lang="en-ZW" b="1" dirty="0"/>
              <a:t>Directorate Food Import Export Standards</a:t>
            </a:r>
          </a:p>
          <a:p>
            <a:pPr marL="263015" lvl="2" indent="0">
              <a:buNone/>
            </a:pPr>
            <a:r>
              <a:rPr lang="en-ZW" dirty="0">
                <a:hlinkClick r:id="rId5"/>
              </a:rPr>
              <a:t>https://www.dalrrd.gov.za/Branches/Agricultural-Production-Health-Food-Safety/Food-Import-Export-Standards/FAQ-Questionnaire-e-mails</a:t>
            </a:r>
            <a:endParaRPr lang="en-ZW" dirty="0"/>
          </a:p>
          <a:p>
            <a:pPr marL="263015" lvl="2" indent="0"/>
            <a:endParaRPr lang="en-ZW" b="1" dirty="0"/>
          </a:p>
        </p:txBody>
      </p:sp>
      <p:sp>
        <p:nvSpPr>
          <p:cNvPr id="4" name="Slide Number Placeholder 3"/>
          <p:cNvSpPr>
            <a:spLocks noGrp="1"/>
          </p:cNvSpPr>
          <p:nvPr>
            <p:ph type="sldNum" sz="quarter" idx="10"/>
          </p:nvPr>
        </p:nvSpPr>
        <p:spPr/>
        <p:txBody>
          <a:bodyPr/>
          <a:lstStyle/>
          <a:p>
            <a:pPr>
              <a:defRPr/>
            </a:pPr>
            <a:fld id="{93C46D43-71FF-4D6D-B793-DCF31CBF9EB3}" type="slidenum">
              <a:rPr lang="en-ZA" smtClean="0"/>
              <a:pPr>
                <a:defRPr/>
              </a:pPr>
              <a:t>14</a:t>
            </a:fld>
            <a:endParaRPr lang="en-ZA" dirty="0"/>
          </a:p>
        </p:txBody>
      </p:sp>
    </p:spTree>
    <p:extLst>
      <p:ext uri="{BB962C8B-B14F-4D97-AF65-F5344CB8AC3E}">
        <p14:creationId xmlns:p14="http://schemas.microsoft.com/office/powerpoint/2010/main" val="1469246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W" dirty="0"/>
          </a:p>
        </p:txBody>
      </p:sp>
      <p:sp>
        <p:nvSpPr>
          <p:cNvPr id="3" name="Content Placeholder 2"/>
          <p:cNvSpPr>
            <a:spLocks noGrp="1"/>
          </p:cNvSpPr>
          <p:nvPr>
            <p:ph idx="1"/>
          </p:nvPr>
        </p:nvSpPr>
        <p:spPr/>
        <p:txBody>
          <a:bodyPr/>
          <a:lstStyle/>
          <a:p>
            <a:pPr algn="ctr"/>
            <a:endParaRPr lang="en-US" sz="4400" dirty="0"/>
          </a:p>
          <a:p>
            <a:pPr algn="ctr"/>
            <a:endParaRPr lang="en-US" sz="4400" dirty="0"/>
          </a:p>
          <a:p>
            <a:pPr algn="ctr"/>
            <a:r>
              <a:rPr lang="en-US" sz="4400" dirty="0"/>
              <a:t>THANK YOU</a:t>
            </a:r>
            <a:endParaRPr lang="en-ZW" sz="4400" dirty="0"/>
          </a:p>
        </p:txBody>
      </p:sp>
      <p:sp>
        <p:nvSpPr>
          <p:cNvPr id="4" name="Slide Number Placeholder 3"/>
          <p:cNvSpPr>
            <a:spLocks noGrp="1"/>
          </p:cNvSpPr>
          <p:nvPr>
            <p:ph type="sldNum" sz="quarter" idx="10"/>
          </p:nvPr>
        </p:nvSpPr>
        <p:spPr/>
        <p:txBody>
          <a:bodyPr/>
          <a:lstStyle/>
          <a:p>
            <a:pPr>
              <a:defRPr/>
            </a:pPr>
            <a:fld id="{93C46D43-71FF-4D6D-B793-DCF31CBF9EB3}" type="slidenum">
              <a:rPr lang="en-ZA" smtClean="0"/>
              <a:pPr>
                <a:defRPr/>
              </a:pPr>
              <a:t>15</a:t>
            </a:fld>
            <a:endParaRPr lang="en-ZA" dirty="0"/>
          </a:p>
        </p:txBody>
      </p:sp>
    </p:spTree>
    <p:extLst>
      <p:ext uri="{BB962C8B-B14F-4D97-AF65-F5344CB8AC3E}">
        <p14:creationId xmlns:p14="http://schemas.microsoft.com/office/powerpoint/2010/main" val="2624939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190" y="828303"/>
            <a:ext cx="9793088" cy="504056"/>
          </a:xfrm>
        </p:spPr>
        <p:txBody>
          <a:bodyPr/>
          <a:lstStyle/>
          <a:p>
            <a:pPr lvl="0"/>
            <a:r>
              <a:rPr lang="en-ZA" dirty="0"/>
              <a:t>OUTLINE</a:t>
            </a:r>
          </a:p>
        </p:txBody>
      </p:sp>
      <p:sp>
        <p:nvSpPr>
          <p:cNvPr id="3" name="Content Placeholder 2"/>
          <p:cNvSpPr>
            <a:spLocks noGrp="1"/>
          </p:cNvSpPr>
          <p:nvPr>
            <p:ph idx="1"/>
          </p:nvPr>
        </p:nvSpPr>
        <p:spPr>
          <a:xfrm>
            <a:off x="738188" y="1548383"/>
            <a:ext cx="9161466" cy="4968554"/>
          </a:xfrm>
        </p:spPr>
        <p:txBody>
          <a:bodyPr/>
          <a:lstStyle/>
          <a:p>
            <a:pPr lvl="2">
              <a:lnSpc>
                <a:spcPct val="150000"/>
              </a:lnSpc>
              <a:buFont typeface="Wingdings" panose="05000000000000000000" pitchFamily="2" charset="2"/>
              <a:buChar char="Ø"/>
            </a:pPr>
            <a:r>
              <a:rPr lang="en-US" sz="2000" b="1" dirty="0"/>
              <a:t>MEAT SAFETY ACT AND REGULATIONS</a:t>
            </a:r>
          </a:p>
          <a:p>
            <a:pPr lvl="2">
              <a:lnSpc>
                <a:spcPct val="150000"/>
              </a:lnSpc>
              <a:buFont typeface="Wingdings" panose="05000000000000000000" pitchFamily="2" charset="2"/>
              <a:buChar char="Ø"/>
            </a:pPr>
            <a:r>
              <a:rPr lang="en-US" sz="2000" b="1" dirty="0"/>
              <a:t>SERVICES AND FUNCTIONS  RENDERED UNDER THE ACT</a:t>
            </a:r>
          </a:p>
          <a:p>
            <a:pPr lvl="2">
              <a:lnSpc>
                <a:spcPct val="150000"/>
              </a:lnSpc>
              <a:buFont typeface="Wingdings" panose="05000000000000000000" pitchFamily="2" charset="2"/>
              <a:buChar char="Ø"/>
            </a:pPr>
            <a:r>
              <a:rPr lang="en-US" sz="2000" b="1" dirty="0"/>
              <a:t>MARKET ACCESS</a:t>
            </a:r>
          </a:p>
          <a:p>
            <a:pPr lvl="3">
              <a:lnSpc>
                <a:spcPct val="150000"/>
              </a:lnSpc>
            </a:pPr>
            <a:r>
              <a:rPr lang="en-US" sz="2000" b="1" dirty="0"/>
              <a:t>EQUIVALENCE OF SANITARY MEASURES ASSOCIATED WITH FOOD INSPECTION AND CERTIFICATION SYSTEMS</a:t>
            </a:r>
          </a:p>
          <a:p>
            <a:pPr lvl="3">
              <a:lnSpc>
                <a:spcPct val="150000"/>
              </a:lnSpc>
            </a:pPr>
            <a:r>
              <a:rPr lang="en-US" sz="2000" b="1" dirty="0"/>
              <a:t>EXPORTING MEAT AND MEAT PRODUCTS</a:t>
            </a:r>
          </a:p>
          <a:p>
            <a:pPr lvl="3">
              <a:lnSpc>
                <a:spcPct val="150000"/>
              </a:lnSpc>
            </a:pPr>
            <a:r>
              <a:rPr lang="en-US" sz="2000" b="1" dirty="0"/>
              <a:t>IMPORTING MEAT AND MEAT PRODUCTS</a:t>
            </a:r>
          </a:p>
          <a:p>
            <a:pPr lvl="2">
              <a:lnSpc>
                <a:spcPct val="150000"/>
              </a:lnSpc>
              <a:buFont typeface="Wingdings" panose="05000000000000000000" pitchFamily="2" charset="2"/>
              <a:buChar char="Ø"/>
            </a:pPr>
            <a:r>
              <a:rPr lang="en-US" sz="2000" b="1" dirty="0"/>
              <a:t>LINKS</a:t>
            </a:r>
          </a:p>
          <a:p>
            <a:pPr lvl="2">
              <a:lnSpc>
                <a:spcPct val="150000"/>
              </a:lnSpc>
              <a:buFont typeface="Wingdings" panose="05000000000000000000" pitchFamily="2" charset="2"/>
              <a:buChar char="Ø"/>
            </a:pPr>
            <a:endParaRPr lang="en-ZA" sz="1600" dirty="0"/>
          </a:p>
          <a:p>
            <a:pPr lvl="2">
              <a:lnSpc>
                <a:spcPct val="150000"/>
              </a:lnSpc>
              <a:buFont typeface="Wingdings" panose="05000000000000000000" pitchFamily="2" charset="2"/>
              <a:buChar char="Ø"/>
            </a:pPr>
            <a:endParaRPr lang="en-ZA" sz="1600" dirty="0"/>
          </a:p>
        </p:txBody>
      </p:sp>
      <p:sp>
        <p:nvSpPr>
          <p:cNvPr id="4" name="Slide Number Placeholder 3"/>
          <p:cNvSpPr>
            <a:spLocks noGrp="1"/>
          </p:cNvSpPr>
          <p:nvPr>
            <p:ph type="sldNum" sz="quarter" idx="10"/>
          </p:nvPr>
        </p:nvSpPr>
        <p:spPr/>
        <p:txBody>
          <a:bodyPr/>
          <a:lstStyle/>
          <a:p>
            <a:pPr>
              <a:defRPr/>
            </a:pPr>
            <a:fld id="{93C46D43-71FF-4D6D-B793-DCF31CBF9EB3}" type="slidenum">
              <a:rPr lang="en-ZA"/>
              <a:pPr>
                <a:defRPr/>
              </a:pPr>
              <a:t>2</a:t>
            </a:fld>
            <a:endParaRPr lang="en-ZA" dirty="0"/>
          </a:p>
        </p:txBody>
      </p:sp>
      <p:pic>
        <p:nvPicPr>
          <p:cNvPr id="6" name="Picture 5"/>
          <p:cNvPicPr>
            <a:picLocks noChangeAspect="1"/>
          </p:cNvPicPr>
          <p:nvPr/>
        </p:nvPicPr>
        <p:blipFill>
          <a:blip r:embed="rId2"/>
          <a:stretch>
            <a:fillRect/>
          </a:stretch>
        </p:blipFill>
        <p:spPr>
          <a:xfrm>
            <a:off x="666182" y="6660954"/>
            <a:ext cx="3096343" cy="720079"/>
          </a:xfrm>
          <a:prstGeom prst="rect">
            <a:avLst/>
          </a:prstGeom>
        </p:spPr>
      </p:pic>
    </p:spTree>
    <p:extLst>
      <p:ext uri="{BB962C8B-B14F-4D97-AF65-F5344CB8AC3E}">
        <p14:creationId xmlns:p14="http://schemas.microsoft.com/office/powerpoint/2010/main" val="2739088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37937" indent="-237937" defTabSz="922528">
              <a:spcBef>
                <a:spcPct val="20000"/>
              </a:spcBef>
            </a:pPr>
            <a:r>
              <a:rPr lang="en-ZW" dirty="0"/>
              <a:t>SPS AGREEMENT - Annex A</a:t>
            </a:r>
          </a:p>
        </p:txBody>
      </p:sp>
      <p:sp>
        <p:nvSpPr>
          <p:cNvPr id="3" name="Content Placeholder 2"/>
          <p:cNvSpPr>
            <a:spLocks noGrp="1"/>
          </p:cNvSpPr>
          <p:nvPr>
            <p:ph idx="1"/>
          </p:nvPr>
        </p:nvSpPr>
        <p:spPr/>
        <p:txBody>
          <a:bodyPr/>
          <a:lstStyle/>
          <a:p>
            <a:pPr algn="just"/>
            <a:r>
              <a:rPr lang="en-ZA" sz="1600" b="1" dirty="0">
                <a:solidFill>
                  <a:prstClr val="black"/>
                </a:solidFill>
                <a:latin typeface="Arial Narrow" panose="020B0606020202030204" pitchFamily="34" charset="0"/>
                <a:ea typeface="+mj-ea"/>
              </a:rPr>
              <a:t>Sanitary or </a:t>
            </a:r>
            <a:r>
              <a:rPr lang="en-ZA" sz="1600" b="1" dirty="0" err="1">
                <a:solidFill>
                  <a:prstClr val="black"/>
                </a:solidFill>
                <a:latin typeface="Arial Narrow" panose="020B0606020202030204" pitchFamily="34" charset="0"/>
                <a:ea typeface="+mj-ea"/>
              </a:rPr>
              <a:t>phytosanitary</a:t>
            </a:r>
            <a:r>
              <a:rPr lang="en-ZA" sz="1600" b="1" dirty="0">
                <a:solidFill>
                  <a:prstClr val="black"/>
                </a:solidFill>
                <a:latin typeface="Arial Narrow" panose="020B0606020202030204" pitchFamily="34" charset="0"/>
                <a:ea typeface="+mj-ea"/>
              </a:rPr>
              <a:t> measure </a:t>
            </a:r>
            <a:r>
              <a:rPr lang="en-ZA" sz="1600" dirty="0">
                <a:solidFill>
                  <a:prstClr val="black"/>
                </a:solidFill>
                <a:latin typeface="Arial Narrow" panose="020B0606020202030204" pitchFamily="34" charset="0"/>
                <a:ea typeface="+mj-ea"/>
              </a:rPr>
              <a:t>- Any measure applied:</a:t>
            </a:r>
            <a:endParaRPr lang="en-ZA" i="1" dirty="0">
              <a:latin typeface="Arial Narrow" panose="020B0606020202030204" pitchFamily="34" charset="0"/>
            </a:endParaRPr>
          </a:p>
          <a:p>
            <a:pPr algn="just"/>
            <a:r>
              <a:rPr lang="en-ZA" i="1" dirty="0">
                <a:latin typeface="Arial Narrow" panose="020B0606020202030204" pitchFamily="34" charset="0"/>
              </a:rPr>
              <a:t>a) to protect animal or plant life or health within the territory of the Member from risks arising from the entry, establishment or spread of pests, diseases, disease-carrying organisms or disease-causing organisms;</a:t>
            </a:r>
          </a:p>
          <a:p>
            <a:pPr algn="just"/>
            <a:r>
              <a:rPr lang="en-ZA" i="1" dirty="0">
                <a:latin typeface="Arial Narrow" panose="020B0606020202030204" pitchFamily="34" charset="0"/>
              </a:rPr>
              <a:t>(b) to protect human or animal life or health within the territory of the Member from risks arising from additives, contaminants, toxins or disease-causing organisms in foods, beverages or feedstuffs; </a:t>
            </a:r>
          </a:p>
          <a:p>
            <a:pPr algn="just"/>
            <a:r>
              <a:rPr lang="en-ZA" i="1" dirty="0">
                <a:latin typeface="Arial Narrow" panose="020B0606020202030204" pitchFamily="34" charset="0"/>
              </a:rPr>
              <a:t>(c) to protect human life or health within the territory of the Member from risks arising from diseases carried by animals, plants or products thereof, or from the entry, establishment or spread of pests; or</a:t>
            </a:r>
          </a:p>
          <a:p>
            <a:pPr algn="just"/>
            <a:r>
              <a:rPr lang="en-ZA" i="1" dirty="0">
                <a:latin typeface="Arial Narrow" panose="020B0606020202030204" pitchFamily="34" charset="0"/>
              </a:rPr>
              <a:t>(d) to prevent or limit other damage within the territory of the Member from the entry, establishment or spread of pests.</a:t>
            </a:r>
          </a:p>
          <a:p>
            <a:endParaRPr lang="en-ZA" i="1" dirty="0">
              <a:latin typeface="Arial Narrow" panose="020B0606020202030204" pitchFamily="34" charset="0"/>
            </a:endParaRPr>
          </a:p>
          <a:p>
            <a:pPr marL="0" indent="0" algn="just"/>
            <a:r>
              <a:rPr lang="en-ZA" i="1" dirty="0">
                <a:latin typeface="Arial Narrow" panose="020B0606020202030204" pitchFamily="34" charset="0"/>
              </a:rPr>
              <a:t>Sanitary or </a:t>
            </a:r>
            <a:r>
              <a:rPr lang="en-ZA" i="1" dirty="0" err="1">
                <a:latin typeface="Arial Narrow" panose="020B0606020202030204" pitchFamily="34" charset="0"/>
              </a:rPr>
              <a:t>phytosanitary</a:t>
            </a:r>
            <a:r>
              <a:rPr lang="en-ZA" i="1" dirty="0">
                <a:latin typeface="Arial Narrow" panose="020B0606020202030204" pitchFamily="34" charset="0"/>
              </a:rPr>
              <a:t> measures include all relevant </a:t>
            </a:r>
            <a:r>
              <a:rPr lang="en-ZA" b="1" i="1" dirty="0">
                <a:latin typeface="Arial Narrow" panose="020B0606020202030204" pitchFamily="34" charset="0"/>
              </a:rPr>
              <a:t>laws, decrees, regulations, requirements and procedures including, inter alia, end product criteria; processes and production methods; testing, inspection, certification and approval procedures; quarantine treatments including relevant requirements associated with the transport of animals or plants, or with the materials necessary for their survival during transport; provisions on relevant statistical methods, sampling procedures and methods of risk assessment; and packaging and labelling requirements directly related to food safety.</a:t>
            </a:r>
          </a:p>
          <a:p>
            <a:endParaRPr lang="en-ZW" dirty="0"/>
          </a:p>
        </p:txBody>
      </p:sp>
      <p:sp>
        <p:nvSpPr>
          <p:cNvPr id="4" name="Slide Number Placeholder 3"/>
          <p:cNvSpPr>
            <a:spLocks noGrp="1"/>
          </p:cNvSpPr>
          <p:nvPr>
            <p:ph type="sldNum" sz="quarter" idx="10"/>
          </p:nvPr>
        </p:nvSpPr>
        <p:spPr/>
        <p:txBody>
          <a:bodyPr/>
          <a:lstStyle/>
          <a:p>
            <a:pPr>
              <a:defRPr/>
            </a:pPr>
            <a:fld id="{93C46D43-71FF-4D6D-B793-DCF31CBF9EB3}" type="slidenum">
              <a:rPr lang="en-ZA" smtClean="0"/>
              <a:pPr>
                <a:defRPr/>
              </a:pPr>
              <a:t>3</a:t>
            </a:fld>
            <a:endParaRPr lang="en-ZA" dirty="0"/>
          </a:p>
        </p:txBody>
      </p:sp>
    </p:spTree>
    <p:extLst>
      <p:ext uri="{BB962C8B-B14F-4D97-AF65-F5344CB8AC3E}">
        <p14:creationId xmlns:p14="http://schemas.microsoft.com/office/powerpoint/2010/main" val="3212526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190" y="828303"/>
            <a:ext cx="9793088" cy="504056"/>
          </a:xfrm>
        </p:spPr>
        <p:txBody>
          <a:bodyPr/>
          <a:lstStyle/>
          <a:p>
            <a:pPr lvl="0"/>
            <a:r>
              <a:rPr lang="en-US" dirty="0"/>
              <a:t>MEAT SAFETY ACT, REGULATIONS….</a:t>
            </a:r>
          </a:p>
        </p:txBody>
      </p:sp>
      <p:sp>
        <p:nvSpPr>
          <p:cNvPr id="3" name="Content Placeholder 2"/>
          <p:cNvSpPr>
            <a:spLocks noGrp="1"/>
          </p:cNvSpPr>
          <p:nvPr>
            <p:ph idx="1"/>
          </p:nvPr>
        </p:nvSpPr>
        <p:spPr>
          <a:xfrm>
            <a:off x="738188" y="1332359"/>
            <a:ext cx="9161466" cy="5184578"/>
          </a:xfrm>
        </p:spPr>
        <p:txBody>
          <a:bodyPr/>
          <a:lstStyle/>
          <a:p>
            <a:pPr marL="285750" indent="-285750">
              <a:buFont typeface="Wingdings" panose="05000000000000000000" pitchFamily="2" charset="2"/>
              <a:buChar char="Ø"/>
            </a:pPr>
            <a:r>
              <a:rPr lang="en-US" altLang="en-US" sz="1600" b="1" dirty="0"/>
              <a:t>Meat Safety Act, 2000 (Act No. 40 of 2000)</a:t>
            </a:r>
          </a:p>
          <a:p>
            <a:pPr marL="285750" indent="-285750">
              <a:buFont typeface="Wingdings" pitchFamily="2" charset="2"/>
              <a:buChar char="q"/>
            </a:pPr>
            <a:endParaRPr lang="en-US" altLang="en-US" sz="1600" dirty="0"/>
          </a:p>
          <a:p>
            <a:r>
              <a:rPr lang="en-ZW" sz="1600" b="1" dirty="0"/>
              <a:t>What is the purpose of the Meat Safety Act? </a:t>
            </a:r>
          </a:p>
          <a:p>
            <a:pPr marL="0" indent="0"/>
            <a:r>
              <a:rPr lang="en-ZW" sz="1600" dirty="0"/>
              <a:t>To provide measures to:</a:t>
            </a:r>
          </a:p>
          <a:p>
            <a:pPr marL="821285" lvl="3" indent="-285750"/>
            <a:r>
              <a:rPr lang="en-ZW" sz="1600" dirty="0"/>
              <a:t>promote meat safety, the safety of animal products;</a:t>
            </a:r>
          </a:p>
          <a:p>
            <a:pPr marL="821285" lvl="3" indent="-285750"/>
            <a:r>
              <a:rPr lang="en-ZW" sz="1600" dirty="0"/>
              <a:t>establish and maintain essential national standards in respect of abattoirs,</a:t>
            </a:r>
            <a:endParaRPr lang="en-US" sz="1600" dirty="0"/>
          </a:p>
          <a:p>
            <a:pPr marL="821285" lvl="3" indent="-285750"/>
            <a:r>
              <a:rPr lang="en-US" sz="1600" dirty="0"/>
              <a:t>regulate the importation and exportation of meat;</a:t>
            </a:r>
          </a:p>
          <a:p>
            <a:pPr marL="821285" lvl="3" indent="-285750"/>
            <a:r>
              <a:rPr lang="en-US" sz="1600" dirty="0"/>
              <a:t>to establish meat safety schemes; and </a:t>
            </a:r>
          </a:p>
          <a:p>
            <a:pPr marL="821285" lvl="3" indent="-285750"/>
            <a:r>
              <a:rPr lang="en-US" sz="1600" dirty="0"/>
              <a:t>provide for matters connected therewith.</a:t>
            </a:r>
          </a:p>
          <a:p>
            <a:pPr marL="821285" lvl="3" indent="-285750"/>
            <a:endParaRPr lang="en-ZA" sz="1600" dirty="0"/>
          </a:p>
          <a:p>
            <a:pPr marL="0" lvl="1" indent="-1578">
              <a:buNone/>
            </a:pPr>
            <a:r>
              <a:rPr lang="en-ZA" sz="1600" b="1" dirty="0"/>
              <a:t>Promulgated regulations                       	Draft Regulations</a:t>
            </a:r>
          </a:p>
          <a:p>
            <a:pPr marL="0" lvl="1" indent="0">
              <a:buNone/>
            </a:pPr>
            <a:r>
              <a:rPr lang="en-ZA" sz="1600" dirty="0"/>
              <a:t>Red Meat Regulations			Game Meat Regulations</a:t>
            </a:r>
          </a:p>
          <a:p>
            <a:pPr marL="0" lvl="1" indent="0">
              <a:buNone/>
            </a:pPr>
            <a:r>
              <a:rPr lang="en-ZA" sz="1600" dirty="0"/>
              <a:t>Poultry Meat Regulations		Crocodile Meat Regulations</a:t>
            </a:r>
          </a:p>
          <a:p>
            <a:pPr marL="0" lvl="1" indent="0">
              <a:buNone/>
            </a:pPr>
            <a:r>
              <a:rPr lang="en-ZA" sz="1600" dirty="0"/>
              <a:t>Ostrich Meat Regulations		Rabbit Meat Regulations</a:t>
            </a:r>
          </a:p>
          <a:p>
            <a:pPr marL="0" lvl="1" indent="0">
              <a:buNone/>
            </a:pPr>
            <a:endParaRPr lang="en-ZA" sz="1600" dirty="0"/>
          </a:p>
          <a:p>
            <a:pPr lvl="1"/>
            <a:r>
              <a:rPr lang="en-ZA" sz="1600" dirty="0"/>
              <a:t>Veterinary Procedural Notices (VPNs)</a:t>
            </a:r>
          </a:p>
          <a:p>
            <a:pPr lvl="1"/>
            <a:r>
              <a:rPr lang="en-ZA" sz="1600" dirty="0"/>
              <a:t>SOPs</a:t>
            </a:r>
          </a:p>
          <a:p>
            <a:pPr marL="261437" lvl="2" indent="0">
              <a:buNone/>
            </a:pPr>
            <a:endParaRPr lang="en-ZA" sz="1600" dirty="0"/>
          </a:p>
          <a:p>
            <a:pPr marL="261437" lvl="2" indent="0">
              <a:buNone/>
            </a:pPr>
            <a:r>
              <a:rPr lang="en-ZA" b="1" dirty="0"/>
              <a:t>Draft Regulations</a:t>
            </a:r>
          </a:p>
        </p:txBody>
      </p:sp>
      <p:sp>
        <p:nvSpPr>
          <p:cNvPr id="4" name="Slide Number Placeholder 3"/>
          <p:cNvSpPr>
            <a:spLocks noGrp="1"/>
          </p:cNvSpPr>
          <p:nvPr>
            <p:ph type="sldNum" sz="quarter" idx="10"/>
          </p:nvPr>
        </p:nvSpPr>
        <p:spPr/>
        <p:txBody>
          <a:bodyPr/>
          <a:lstStyle/>
          <a:p>
            <a:pPr>
              <a:defRPr/>
            </a:pPr>
            <a:fld id="{93C46D43-71FF-4D6D-B793-DCF31CBF9EB3}" type="slidenum">
              <a:rPr lang="en-ZA"/>
              <a:pPr>
                <a:defRPr/>
              </a:pPr>
              <a:t>4</a:t>
            </a:fld>
            <a:endParaRPr lang="en-ZA" dirty="0"/>
          </a:p>
        </p:txBody>
      </p:sp>
      <p:pic>
        <p:nvPicPr>
          <p:cNvPr id="6" name="Picture 5"/>
          <p:cNvPicPr>
            <a:picLocks noChangeAspect="1"/>
          </p:cNvPicPr>
          <p:nvPr/>
        </p:nvPicPr>
        <p:blipFill>
          <a:blip r:embed="rId2"/>
          <a:stretch>
            <a:fillRect/>
          </a:stretch>
        </p:blipFill>
        <p:spPr>
          <a:xfrm>
            <a:off x="666182" y="6660954"/>
            <a:ext cx="3096343" cy="720079"/>
          </a:xfrm>
          <a:prstGeom prst="rect">
            <a:avLst/>
          </a:prstGeom>
        </p:spPr>
      </p:pic>
    </p:spTree>
    <p:extLst>
      <p:ext uri="{BB962C8B-B14F-4D97-AF65-F5344CB8AC3E}">
        <p14:creationId xmlns:p14="http://schemas.microsoft.com/office/powerpoint/2010/main" val="1767719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190" y="828303"/>
            <a:ext cx="9793088" cy="504056"/>
          </a:xfrm>
        </p:spPr>
        <p:txBody>
          <a:bodyPr/>
          <a:lstStyle/>
          <a:p>
            <a:pPr lvl="0"/>
            <a:r>
              <a:rPr lang="en-US" altLang="en-US" dirty="0"/>
              <a:t>SERVICES AND FUNCTIONS  RENDERED UNDER THE ACT</a:t>
            </a:r>
          </a:p>
        </p:txBody>
      </p:sp>
      <p:sp>
        <p:nvSpPr>
          <p:cNvPr id="3" name="Content Placeholder 2"/>
          <p:cNvSpPr>
            <a:spLocks noGrp="1"/>
          </p:cNvSpPr>
          <p:nvPr>
            <p:ph idx="1"/>
          </p:nvPr>
        </p:nvSpPr>
        <p:spPr>
          <a:xfrm>
            <a:off x="693230" y="1548383"/>
            <a:ext cx="9161466" cy="4968553"/>
          </a:xfrm>
        </p:spPr>
        <p:txBody>
          <a:bodyPr/>
          <a:lstStyle/>
          <a:p>
            <a:pPr marL="574675" indent="-384175" eaLnBrk="1" hangingPunct="1">
              <a:buFont typeface="Wingdings" panose="05000000000000000000" pitchFamily="2" charset="2"/>
              <a:buChar char="Ø"/>
              <a:defRPr/>
            </a:pPr>
            <a:r>
              <a:rPr lang="en-ZA" altLang="en-US" dirty="0"/>
              <a:t>Auditing/ Inspection to ensure compliance (facilities, systems)</a:t>
            </a:r>
          </a:p>
          <a:p>
            <a:pPr marL="574675" indent="-384175" eaLnBrk="1" hangingPunct="1">
              <a:buFont typeface="Wingdings" panose="05000000000000000000" pitchFamily="2" charset="2"/>
              <a:buChar char="Ø"/>
              <a:defRPr/>
            </a:pPr>
            <a:r>
              <a:rPr lang="en-ZA" altLang="en-US" dirty="0"/>
              <a:t>Registration of facilities: abattoirs, meat import or export facilities (cutting plants, cold stores, meat processing plants, </a:t>
            </a:r>
            <a:r>
              <a:rPr lang="en-ZA" altLang="en-US" dirty="0" err="1"/>
              <a:t>etc</a:t>
            </a:r>
            <a:r>
              <a:rPr lang="en-ZA" altLang="en-US" dirty="0"/>
              <a:t>)</a:t>
            </a:r>
          </a:p>
          <a:p>
            <a:pPr marL="574675" indent="-384175" eaLnBrk="1" hangingPunct="1">
              <a:buFont typeface="Wingdings" panose="05000000000000000000" pitchFamily="2" charset="2"/>
              <a:buChar char="Ø"/>
              <a:defRPr/>
            </a:pPr>
            <a:r>
              <a:rPr lang="en-ZA" altLang="en-US" dirty="0"/>
              <a:t>National Monitoring Programmes </a:t>
            </a:r>
          </a:p>
          <a:p>
            <a:pPr marL="1011785" lvl="3" indent="-285750" eaLnBrk="1" hangingPunct="1">
              <a:defRPr/>
            </a:pPr>
            <a:r>
              <a:rPr lang="en-ZA" altLang="en-US" dirty="0">
                <a:solidFill>
                  <a:prstClr val="black"/>
                </a:solidFill>
              </a:rPr>
              <a:t>Residue Monitoring and Control Programmes </a:t>
            </a:r>
            <a:r>
              <a:rPr lang="en-ZA" altLang="en-US" dirty="0"/>
              <a:t>(hormones/growth promoting substances, veterinary medicines residues, pesticides, heavy metals, etc.)</a:t>
            </a:r>
          </a:p>
          <a:p>
            <a:pPr marL="1011785" lvl="3" indent="-285750" eaLnBrk="1" hangingPunct="1">
              <a:defRPr/>
            </a:pPr>
            <a:r>
              <a:rPr lang="en-ZA" altLang="en-US" dirty="0"/>
              <a:t>Microbiological Monitoring Programme (foodborne pathogens) </a:t>
            </a:r>
          </a:p>
          <a:p>
            <a:pPr marL="574675" indent="-384175" eaLnBrk="1" hangingPunct="1">
              <a:buFont typeface="Wingdings" panose="05000000000000000000" pitchFamily="2" charset="2"/>
              <a:buChar char="Ø"/>
              <a:defRPr/>
            </a:pPr>
            <a:r>
              <a:rPr lang="en-ZA" altLang="en-US" dirty="0"/>
              <a:t>Meat Inspection</a:t>
            </a:r>
          </a:p>
          <a:p>
            <a:pPr marL="574675" indent="-384175" eaLnBrk="1" hangingPunct="1">
              <a:buFont typeface="Wingdings" panose="05000000000000000000" pitchFamily="2" charset="2"/>
              <a:buChar char="Ø"/>
              <a:defRPr/>
            </a:pPr>
            <a:r>
              <a:rPr lang="en-ZA" altLang="en-US" dirty="0"/>
              <a:t>Oversight over primary food production – ensuring food/meat is free from zoonotic diseases, chemical residues, </a:t>
            </a:r>
            <a:r>
              <a:rPr lang="en-ZA" altLang="en-US" dirty="0" err="1"/>
              <a:t>etc</a:t>
            </a:r>
            <a:endParaRPr lang="en-ZA" altLang="en-US" dirty="0"/>
          </a:p>
          <a:p>
            <a:pPr marL="574675" indent="-384175" eaLnBrk="1" hangingPunct="1">
              <a:buFont typeface="Wingdings" panose="05000000000000000000" pitchFamily="2" charset="2"/>
              <a:buChar char="Ø"/>
              <a:defRPr/>
            </a:pPr>
            <a:r>
              <a:rPr lang="en-ZA" altLang="en-US" dirty="0"/>
              <a:t>Oversight over good manufacturing and good hygienic practices – ensure that food is fit for human consumption</a:t>
            </a:r>
          </a:p>
          <a:p>
            <a:pPr marL="477837" indent="-285750" eaLnBrk="1" hangingPunct="1">
              <a:buFont typeface="Wingdings" pitchFamily="2" charset="2"/>
              <a:buChar char="q"/>
              <a:defRPr/>
            </a:pPr>
            <a:endParaRPr lang="en-ZA" altLang="en-US" dirty="0"/>
          </a:p>
          <a:p>
            <a:pPr marL="477837" indent="-285750" eaLnBrk="1" hangingPunct="1">
              <a:buFont typeface="Wingdings" pitchFamily="2" charset="2"/>
              <a:buChar char="q"/>
              <a:defRPr/>
            </a:pPr>
            <a:endParaRPr lang="en-ZA" altLang="en-US" dirty="0"/>
          </a:p>
          <a:p>
            <a:pPr marL="477837" indent="-285750" eaLnBrk="1" hangingPunct="1">
              <a:buFont typeface="Wingdings" pitchFamily="2" charset="2"/>
              <a:buChar char="q"/>
              <a:defRPr/>
            </a:pPr>
            <a:endParaRPr lang="en-ZA" altLang="en-US" dirty="0"/>
          </a:p>
          <a:p>
            <a:pPr marL="477837" indent="-285750" eaLnBrk="1" hangingPunct="1">
              <a:buFont typeface="Wingdings" pitchFamily="2" charset="2"/>
              <a:buChar char="q"/>
              <a:defRPr/>
            </a:pPr>
            <a:endParaRPr lang="en-ZA" altLang="en-US" dirty="0"/>
          </a:p>
          <a:p>
            <a:pPr marL="261437" lvl="2" indent="0">
              <a:lnSpc>
                <a:spcPct val="150000"/>
              </a:lnSpc>
              <a:buNone/>
            </a:pPr>
            <a:endParaRPr lang="en-ZA" sz="1600" dirty="0"/>
          </a:p>
          <a:p>
            <a:pPr lvl="2">
              <a:lnSpc>
                <a:spcPct val="150000"/>
              </a:lnSpc>
              <a:buFont typeface="Wingdings" panose="05000000000000000000" pitchFamily="2" charset="2"/>
              <a:buChar char="Ø"/>
            </a:pPr>
            <a:endParaRPr lang="en-ZA" sz="1600" dirty="0"/>
          </a:p>
        </p:txBody>
      </p:sp>
      <p:sp>
        <p:nvSpPr>
          <p:cNvPr id="4" name="Slide Number Placeholder 3"/>
          <p:cNvSpPr>
            <a:spLocks noGrp="1"/>
          </p:cNvSpPr>
          <p:nvPr>
            <p:ph type="sldNum" sz="quarter" idx="10"/>
          </p:nvPr>
        </p:nvSpPr>
        <p:spPr/>
        <p:txBody>
          <a:bodyPr/>
          <a:lstStyle/>
          <a:p>
            <a:pPr>
              <a:defRPr/>
            </a:pPr>
            <a:fld id="{93C46D43-71FF-4D6D-B793-DCF31CBF9EB3}" type="slidenum">
              <a:rPr lang="en-ZA"/>
              <a:pPr>
                <a:defRPr/>
              </a:pPr>
              <a:t>5</a:t>
            </a:fld>
            <a:endParaRPr lang="en-ZA" dirty="0"/>
          </a:p>
        </p:txBody>
      </p:sp>
      <p:pic>
        <p:nvPicPr>
          <p:cNvPr id="6" name="Picture 5"/>
          <p:cNvPicPr>
            <a:picLocks noChangeAspect="1"/>
          </p:cNvPicPr>
          <p:nvPr/>
        </p:nvPicPr>
        <p:blipFill>
          <a:blip r:embed="rId2"/>
          <a:stretch>
            <a:fillRect/>
          </a:stretch>
        </p:blipFill>
        <p:spPr>
          <a:xfrm>
            <a:off x="666182" y="6660954"/>
            <a:ext cx="3096343" cy="720079"/>
          </a:xfrm>
          <a:prstGeom prst="rect">
            <a:avLst/>
          </a:prstGeom>
        </p:spPr>
      </p:pic>
    </p:spTree>
    <p:extLst>
      <p:ext uri="{BB962C8B-B14F-4D97-AF65-F5344CB8AC3E}">
        <p14:creationId xmlns:p14="http://schemas.microsoft.com/office/powerpoint/2010/main" val="65141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190" y="828303"/>
            <a:ext cx="9793088" cy="504056"/>
          </a:xfrm>
        </p:spPr>
        <p:txBody>
          <a:bodyPr/>
          <a:lstStyle/>
          <a:p>
            <a:pPr lvl="0"/>
            <a:r>
              <a:rPr lang="en-US" altLang="en-US" dirty="0"/>
              <a:t>SERVICES AND FUNCTIONS  RENDERED UNDER THE ACT</a:t>
            </a:r>
            <a:endParaRPr lang="en-ZA" dirty="0"/>
          </a:p>
        </p:txBody>
      </p:sp>
      <p:sp>
        <p:nvSpPr>
          <p:cNvPr id="3" name="Content Placeholder 2"/>
          <p:cNvSpPr>
            <a:spLocks noGrp="1"/>
          </p:cNvSpPr>
          <p:nvPr>
            <p:ph idx="1"/>
          </p:nvPr>
        </p:nvSpPr>
        <p:spPr>
          <a:xfrm>
            <a:off x="738188" y="1548383"/>
            <a:ext cx="9161466" cy="4968554"/>
          </a:xfrm>
        </p:spPr>
        <p:txBody>
          <a:bodyPr/>
          <a:lstStyle/>
          <a:p>
            <a:pPr marL="517525" lvl="0" indent="-287338" eaLnBrk="1" hangingPunct="1">
              <a:buFont typeface="Wingdings" panose="05000000000000000000" pitchFamily="2" charset="2"/>
              <a:buChar char="Ø"/>
              <a:defRPr/>
            </a:pPr>
            <a:r>
              <a:rPr lang="en-ZA" altLang="en-US" dirty="0"/>
              <a:t>Oversight over importation of food of animal origin</a:t>
            </a:r>
          </a:p>
          <a:p>
            <a:pPr marL="893253" lvl="2" indent="-285750">
              <a:buFont typeface="Arial" panose="020B0604020202020204" pitchFamily="34" charset="0"/>
              <a:buChar char="•"/>
              <a:defRPr/>
            </a:pPr>
            <a:r>
              <a:rPr lang="en-US" altLang="en-US" dirty="0">
                <a:cs typeface="Arial" charset="0"/>
              </a:rPr>
              <a:t>Ports of entry-Land based/Seaports/Airports</a:t>
            </a:r>
          </a:p>
          <a:p>
            <a:pPr marL="893253" lvl="2" indent="-285750">
              <a:buFont typeface="Arial" panose="020B0604020202020204" pitchFamily="34" charset="0"/>
              <a:buChar char="•"/>
              <a:defRPr/>
            </a:pPr>
            <a:r>
              <a:rPr lang="en-US" altLang="en-US" dirty="0">
                <a:cs typeface="Arial" charset="0"/>
              </a:rPr>
              <a:t>Release of products</a:t>
            </a:r>
          </a:p>
          <a:p>
            <a:pPr marL="0" lvl="0" indent="0" eaLnBrk="1" hangingPunct="1">
              <a:defRPr/>
            </a:pPr>
            <a:endParaRPr lang="en-ZA" altLang="en-US" dirty="0"/>
          </a:p>
          <a:p>
            <a:pPr marL="517525" indent="-287338" eaLnBrk="1" hangingPunct="1">
              <a:buFont typeface="Wingdings" panose="05000000000000000000" pitchFamily="2" charset="2"/>
              <a:buChar char="Ø"/>
              <a:defRPr/>
            </a:pPr>
            <a:r>
              <a:rPr lang="en-ZA" altLang="en-US" dirty="0"/>
              <a:t> Oversight over exportation of food of animal origin</a:t>
            </a:r>
          </a:p>
          <a:p>
            <a:pPr marL="893253" lvl="2" indent="-285750">
              <a:buFont typeface="Arial" panose="020B0604020202020204" pitchFamily="34" charset="0"/>
              <a:buChar char="•"/>
              <a:defRPr/>
            </a:pPr>
            <a:r>
              <a:rPr lang="en-US" altLang="en-US" dirty="0">
                <a:cs typeface="Arial" charset="0"/>
              </a:rPr>
              <a:t>Monitoring of export approved establishments</a:t>
            </a:r>
          </a:p>
          <a:p>
            <a:pPr marL="893253" lvl="2" indent="-285750">
              <a:buFont typeface="Arial" panose="020B0604020202020204" pitchFamily="34" charset="0"/>
              <a:buChar char="•"/>
              <a:defRPr/>
            </a:pPr>
            <a:r>
              <a:rPr lang="en-US" altLang="en-US" dirty="0">
                <a:cs typeface="Arial" charset="0"/>
              </a:rPr>
              <a:t>Export certification</a:t>
            </a:r>
          </a:p>
          <a:p>
            <a:pPr marL="607503" lvl="2" indent="0">
              <a:buNone/>
              <a:defRPr/>
            </a:pPr>
            <a:endParaRPr lang="en-US" altLang="en-US" dirty="0">
              <a:cs typeface="Arial" charset="0"/>
            </a:endParaRPr>
          </a:p>
          <a:p>
            <a:pPr marL="476250" indent="-285750" eaLnBrk="1" hangingPunct="1">
              <a:buFont typeface="Wingdings" panose="05000000000000000000" pitchFamily="2" charset="2"/>
              <a:buChar char="Ø"/>
              <a:defRPr/>
            </a:pPr>
            <a:r>
              <a:rPr lang="en-ZA" altLang="en-US" dirty="0"/>
              <a:t>Extension to disseminate information (e.g. exhibition, farmers/community day, information day to schools/clinics, etc.)</a:t>
            </a:r>
            <a:endParaRPr lang="en-ZA" sz="1600" dirty="0"/>
          </a:p>
          <a:p>
            <a:pPr lvl="2">
              <a:lnSpc>
                <a:spcPct val="150000"/>
              </a:lnSpc>
              <a:buFont typeface="Wingdings" panose="05000000000000000000" pitchFamily="2" charset="2"/>
              <a:buChar char="Ø"/>
            </a:pPr>
            <a:endParaRPr lang="en-ZA" sz="1600" dirty="0"/>
          </a:p>
        </p:txBody>
      </p:sp>
      <p:sp>
        <p:nvSpPr>
          <p:cNvPr id="4" name="Slide Number Placeholder 3"/>
          <p:cNvSpPr>
            <a:spLocks noGrp="1"/>
          </p:cNvSpPr>
          <p:nvPr>
            <p:ph type="sldNum" sz="quarter" idx="10"/>
          </p:nvPr>
        </p:nvSpPr>
        <p:spPr/>
        <p:txBody>
          <a:bodyPr/>
          <a:lstStyle/>
          <a:p>
            <a:pPr>
              <a:defRPr/>
            </a:pPr>
            <a:fld id="{93C46D43-71FF-4D6D-B793-DCF31CBF9EB3}" type="slidenum">
              <a:rPr lang="en-ZA"/>
              <a:pPr>
                <a:defRPr/>
              </a:pPr>
              <a:t>6</a:t>
            </a:fld>
            <a:endParaRPr lang="en-ZA" dirty="0"/>
          </a:p>
        </p:txBody>
      </p:sp>
      <p:pic>
        <p:nvPicPr>
          <p:cNvPr id="6" name="Picture 5"/>
          <p:cNvPicPr>
            <a:picLocks noChangeAspect="1"/>
          </p:cNvPicPr>
          <p:nvPr/>
        </p:nvPicPr>
        <p:blipFill>
          <a:blip r:embed="rId2"/>
          <a:stretch>
            <a:fillRect/>
          </a:stretch>
        </p:blipFill>
        <p:spPr>
          <a:xfrm>
            <a:off x="666182" y="6660954"/>
            <a:ext cx="3096343" cy="720079"/>
          </a:xfrm>
          <a:prstGeom prst="rect">
            <a:avLst/>
          </a:prstGeom>
        </p:spPr>
      </p:pic>
    </p:spTree>
    <p:extLst>
      <p:ext uri="{BB962C8B-B14F-4D97-AF65-F5344CB8AC3E}">
        <p14:creationId xmlns:p14="http://schemas.microsoft.com/office/powerpoint/2010/main" val="3029079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190" y="828303"/>
            <a:ext cx="9793088" cy="504056"/>
          </a:xfrm>
        </p:spPr>
        <p:txBody>
          <a:bodyPr/>
          <a:lstStyle/>
          <a:p>
            <a:pPr lvl="0"/>
            <a:r>
              <a:rPr lang="en-ZA" dirty="0"/>
              <a:t>MARKET ACCESS</a:t>
            </a:r>
          </a:p>
        </p:txBody>
      </p:sp>
      <p:sp>
        <p:nvSpPr>
          <p:cNvPr id="3" name="Content Placeholder 2"/>
          <p:cNvSpPr>
            <a:spLocks noGrp="1"/>
          </p:cNvSpPr>
          <p:nvPr>
            <p:ph idx="1"/>
          </p:nvPr>
        </p:nvSpPr>
        <p:spPr>
          <a:xfrm>
            <a:off x="738188" y="1548383"/>
            <a:ext cx="9161466" cy="4968554"/>
          </a:xfrm>
        </p:spPr>
        <p:txBody>
          <a:bodyPr/>
          <a:lstStyle/>
          <a:p>
            <a:pPr marL="285750" indent="-285750">
              <a:buFont typeface="Wingdings" panose="05000000000000000000" pitchFamily="2" charset="2"/>
              <a:buChar char="Ø"/>
              <a:defRPr/>
            </a:pPr>
            <a:r>
              <a:rPr lang="en-US" altLang="en-US" dirty="0"/>
              <a:t>ability to enter a foreign market </a:t>
            </a:r>
          </a:p>
          <a:p>
            <a:pPr marL="0" indent="0">
              <a:defRPr/>
            </a:pPr>
            <a:endParaRPr lang="en-US" altLang="en-US" dirty="0"/>
          </a:p>
          <a:p>
            <a:pPr marL="0" indent="0">
              <a:defRPr/>
            </a:pPr>
            <a:endParaRPr lang="en-US" altLang="en-US" dirty="0"/>
          </a:p>
          <a:p>
            <a:pPr marL="0" lvl="0" indent="0">
              <a:defRPr/>
            </a:pPr>
            <a:r>
              <a:rPr lang="en-US" altLang="en-US" b="1" dirty="0">
                <a:solidFill>
                  <a:prstClr val="black"/>
                </a:solidFill>
              </a:rPr>
              <a:t>DETERMINATION OF EQUIVALENCE OF SANITARY MEASURES ASSOCIATED WITH FOOD INSPECTION AND CERTIFICATION SYSTEMS</a:t>
            </a:r>
            <a:endParaRPr lang="en-US" altLang="en-US" dirty="0">
              <a:solidFill>
                <a:prstClr val="black"/>
              </a:solidFill>
            </a:endParaRPr>
          </a:p>
          <a:p>
            <a:pPr marL="285750" lvl="0" indent="-285750">
              <a:buFont typeface="Wingdings" panose="05000000000000000000" pitchFamily="2" charset="2"/>
              <a:buChar char="Ø"/>
              <a:defRPr/>
            </a:pPr>
            <a:r>
              <a:rPr lang="en-US" altLang="en-US" dirty="0">
                <a:solidFill>
                  <a:prstClr val="black"/>
                </a:solidFill>
              </a:rPr>
              <a:t>importing and exporting countries operate different food inspection and certification  systems. </a:t>
            </a:r>
          </a:p>
          <a:p>
            <a:pPr marL="285750" lvl="0" indent="-285750">
              <a:buFont typeface="Wingdings" panose="05000000000000000000" pitchFamily="2" charset="2"/>
              <a:buChar char="Ø"/>
              <a:defRPr/>
            </a:pPr>
            <a:r>
              <a:rPr lang="en-US" altLang="en-US" dirty="0">
                <a:solidFill>
                  <a:prstClr val="black"/>
                </a:solidFill>
              </a:rPr>
              <a:t>reasons differences include:</a:t>
            </a:r>
          </a:p>
          <a:p>
            <a:pPr marL="548765" lvl="2" indent="-285750">
              <a:buFont typeface="Arial" panose="020B0604020202020204" pitchFamily="34" charset="0"/>
              <a:buChar char="•"/>
              <a:defRPr/>
            </a:pPr>
            <a:r>
              <a:rPr lang="en-US" altLang="en-US" dirty="0">
                <a:solidFill>
                  <a:prstClr val="black"/>
                </a:solidFill>
              </a:rPr>
              <a:t>differences in prevalence of particular food safety hazards, </a:t>
            </a:r>
          </a:p>
          <a:p>
            <a:pPr marL="548765" lvl="2" indent="-285750">
              <a:buFont typeface="Arial" panose="020B0604020202020204" pitchFamily="34" charset="0"/>
              <a:buChar char="•"/>
              <a:defRPr/>
            </a:pPr>
            <a:r>
              <a:rPr lang="en-US" altLang="en-US" dirty="0">
                <a:solidFill>
                  <a:prstClr val="black"/>
                </a:solidFill>
              </a:rPr>
              <a:t>national choice about management of food safety risks and,</a:t>
            </a:r>
          </a:p>
          <a:p>
            <a:pPr marL="548765" lvl="2" indent="-285750">
              <a:buFont typeface="Arial" panose="020B0604020202020204" pitchFamily="34" charset="0"/>
              <a:buChar char="•"/>
              <a:defRPr/>
            </a:pPr>
            <a:r>
              <a:rPr lang="en-US" altLang="en-US" dirty="0">
                <a:solidFill>
                  <a:prstClr val="black"/>
                </a:solidFill>
              </a:rPr>
              <a:t>differences in the level of development of food control systems</a:t>
            </a:r>
          </a:p>
          <a:p>
            <a:pPr marL="285750" lvl="0" indent="-285750">
              <a:buFont typeface="Wingdings" panose="05000000000000000000" pitchFamily="2" charset="2"/>
              <a:buChar char="Ø"/>
              <a:defRPr/>
            </a:pPr>
            <a:r>
              <a:rPr lang="en-US" altLang="en-US" dirty="0">
                <a:solidFill>
                  <a:prstClr val="black"/>
                </a:solidFill>
              </a:rPr>
              <a:t>in order to facilitate trade, an exporting and an importing country should work together to consider the effectiveness of sanitary measures of the exporting country in achieving the appropriate level of sanitary protection (ALOP) of the importing</a:t>
            </a:r>
            <a:endParaRPr lang="en-GB" altLang="en-US" dirty="0">
              <a:solidFill>
                <a:prstClr val="black"/>
              </a:solidFill>
            </a:endParaRPr>
          </a:p>
          <a:p>
            <a:pPr marL="0" indent="0">
              <a:defRPr/>
            </a:pPr>
            <a:endParaRPr lang="en-GB" altLang="en-US" dirty="0"/>
          </a:p>
          <a:p>
            <a:pPr marL="0" indent="0">
              <a:defRPr/>
            </a:pPr>
            <a:endParaRPr lang="en-GB" altLang="en-US" dirty="0"/>
          </a:p>
          <a:p>
            <a:pPr marL="0" indent="0">
              <a:defRPr/>
            </a:pPr>
            <a:endParaRPr lang="en-GB" altLang="en-US" dirty="0"/>
          </a:p>
          <a:p>
            <a:pPr marL="0" indent="0">
              <a:defRPr/>
            </a:pPr>
            <a:endParaRPr lang="en-GB" altLang="en-US" dirty="0"/>
          </a:p>
          <a:p>
            <a:pPr marL="0" indent="0">
              <a:defRPr/>
            </a:pPr>
            <a:endParaRPr lang="en-GB" altLang="en-US" dirty="0"/>
          </a:p>
          <a:p>
            <a:pPr marL="0" indent="0">
              <a:defRPr/>
            </a:pPr>
            <a:endParaRPr lang="en-GB" altLang="en-US" dirty="0"/>
          </a:p>
        </p:txBody>
      </p:sp>
      <p:sp>
        <p:nvSpPr>
          <p:cNvPr id="4" name="Slide Number Placeholder 3"/>
          <p:cNvSpPr>
            <a:spLocks noGrp="1"/>
          </p:cNvSpPr>
          <p:nvPr>
            <p:ph type="sldNum" sz="quarter" idx="10"/>
          </p:nvPr>
        </p:nvSpPr>
        <p:spPr/>
        <p:txBody>
          <a:bodyPr/>
          <a:lstStyle/>
          <a:p>
            <a:pPr>
              <a:defRPr/>
            </a:pPr>
            <a:fld id="{93C46D43-71FF-4D6D-B793-DCF31CBF9EB3}" type="slidenum">
              <a:rPr lang="en-ZA"/>
              <a:pPr>
                <a:defRPr/>
              </a:pPr>
              <a:t>7</a:t>
            </a:fld>
            <a:endParaRPr lang="en-ZA" dirty="0"/>
          </a:p>
        </p:txBody>
      </p:sp>
      <p:pic>
        <p:nvPicPr>
          <p:cNvPr id="6" name="Picture 5"/>
          <p:cNvPicPr>
            <a:picLocks noChangeAspect="1"/>
          </p:cNvPicPr>
          <p:nvPr/>
        </p:nvPicPr>
        <p:blipFill>
          <a:blip r:embed="rId2"/>
          <a:stretch>
            <a:fillRect/>
          </a:stretch>
        </p:blipFill>
        <p:spPr>
          <a:xfrm>
            <a:off x="666182" y="6660954"/>
            <a:ext cx="3096343" cy="720079"/>
          </a:xfrm>
          <a:prstGeom prst="rect">
            <a:avLst/>
          </a:prstGeom>
        </p:spPr>
      </p:pic>
    </p:spTree>
    <p:extLst>
      <p:ext uri="{BB962C8B-B14F-4D97-AF65-F5344CB8AC3E}">
        <p14:creationId xmlns:p14="http://schemas.microsoft.com/office/powerpoint/2010/main" val="3263058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W" dirty="0"/>
              <a:t>SPS AGREEMENT – Articles 2, 3 &amp; 4</a:t>
            </a:r>
          </a:p>
        </p:txBody>
      </p:sp>
      <p:sp>
        <p:nvSpPr>
          <p:cNvPr id="3" name="Content Placeholder 2"/>
          <p:cNvSpPr>
            <a:spLocks noGrp="1"/>
          </p:cNvSpPr>
          <p:nvPr>
            <p:ph idx="1"/>
          </p:nvPr>
        </p:nvSpPr>
        <p:spPr>
          <a:xfrm>
            <a:off x="720001" y="1332359"/>
            <a:ext cx="9178925" cy="5256584"/>
          </a:xfrm>
        </p:spPr>
        <p:txBody>
          <a:bodyPr/>
          <a:lstStyle/>
          <a:p>
            <a:pPr marL="237937" lvl="0" indent="-237937" algn="ctr" defTabSz="922528"/>
            <a:r>
              <a:rPr lang="en-US" sz="1500" b="1" i="1" dirty="0">
                <a:solidFill>
                  <a:prstClr val="black"/>
                </a:solidFill>
                <a:latin typeface="Times New Roman"/>
              </a:rPr>
              <a:t>Article 2</a:t>
            </a:r>
          </a:p>
          <a:p>
            <a:pPr marL="237937" lvl="0" indent="-237937" defTabSz="922528"/>
            <a:r>
              <a:rPr lang="en-US" sz="1500" i="1" dirty="0">
                <a:solidFill>
                  <a:prstClr val="black"/>
                </a:solidFill>
                <a:latin typeface="Times New Roman"/>
              </a:rPr>
              <a:t>Basic Rights and Obligations</a:t>
            </a:r>
          </a:p>
          <a:p>
            <a:pPr lvl="1" defTabSz="922528">
              <a:buFont typeface="Arial" panose="020B0604020202020204" pitchFamily="34" charset="0"/>
              <a:buChar char="•"/>
            </a:pPr>
            <a:r>
              <a:rPr lang="en-US" sz="1500" i="1" dirty="0">
                <a:solidFill>
                  <a:srgbClr val="0070C0"/>
                </a:solidFill>
              </a:rPr>
              <a:t>Members have the right to take sanitary and </a:t>
            </a:r>
            <a:r>
              <a:rPr lang="en-US" sz="1500" i="1" dirty="0" err="1">
                <a:solidFill>
                  <a:srgbClr val="0070C0"/>
                </a:solidFill>
              </a:rPr>
              <a:t>phytosanitary</a:t>
            </a:r>
            <a:r>
              <a:rPr lang="en-US" sz="1500" i="1" dirty="0">
                <a:solidFill>
                  <a:srgbClr val="0070C0"/>
                </a:solidFill>
              </a:rPr>
              <a:t> measures </a:t>
            </a:r>
            <a:r>
              <a:rPr lang="en-US" sz="1500" i="1" dirty="0">
                <a:solidFill>
                  <a:prstClr val="black"/>
                </a:solidFill>
              </a:rPr>
              <a:t>necessary for the protection of human, animal or plant life or health, provided that such measures are not inconsistent with the provisions of this Agreement.</a:t>
            </a:r>
          </a:p>
          <a:p>
            <a:pPr lvl="1" defTabSz="922528">
              <a:buFont typeface="Arial" panose="020B0604020202020204" pitchFamily="34" charset="0"/>
              <a:buChar char="•"/>
            </a:pPr>
            <a:r>
              <a:rPr lang="en-US" sz="1500" i="1" dirty="0">
                <a:solidFill>
                  <a:prstClr val="black"/>
                </a:solidFill>
              </a:rPr>
              <a:t>Members shall ensure that any sanitary or </a:t>
            </a:r>
            <a:r>
              <a:rPr lang="en-US" sz="1500" i="1" dirty="0" err="1">
                <a:solidFill>
                  <a:prstClr val="black"/>
                </a:solidFill>
              </a:rPr>
              <a:t>phytosanitary</a:t>
            </a:r>
            <a:r>
              <a:rPr lang="en-US" sz="1500" i="1" dirty="0">
                <a:solidFill>
                  <a:prstClr val="black"/>
                </a:solidFill>
              </a:rPr>
              <a:t> measure is </a:t>
            </a:r>
            <a:r>
              <a:rPr lang="en-US" sz="1500" i="1" dirty="0">
                <a:solidFill>
                  <a:srgbClr val="0070C0"/>
                </a:solidFill>
              </a:rPr>
              <a:t>applied only to the extent necessary </a:t>
            </a:r>
            <a:r>
              <a:rPr lang="en-US" sz="1500" i="1" dirty="0">
                <a:solidFill>
                  <a:prstClr val="black"/>
                </a:solidFill>
              </a:rPr>
              <a:t>to protect human, animal or plant life or health, is based on scientific principles and is not maintained without sufficient scientific evidence, except as provided for in paragraph 7 of Article 5.</a:t>
            </a:r>
          </a:p>
          <a:p>
            <a:pPr lvl="1" defTabSz="922528">
              <a:buFont typeface="Arial" panose="020B0604020202020204" pitchFamily="34" charset="0"/>
              <a:buChar char="•"/>
            </a:pPr>
            <a:r>
              <a:rPr lang="en-US" sz="1500" i="1" dirty="0">
                <a:solidFill>
                  <a:prstClr val="black"/>
                </a:solidFill>
              </a:rPr>
              <a:t>Members shall ensure that their sanitary and </a:t>
            </a:r>
            <a:r>
              <a:rPr lang="en-US" sz="1500" i="1" dirty="0" err="1">
                <a:solidFill>
                  <a:prstClr val="black"/>
                </a:solidFill>
              </a:rPr>
              <a:t>phytosanitary</a:t>
            </a:r>
            <a:r>
              <a:rPr lang="en-US" sz="1500" i="1" dirty="0">
                <a:solidFill>
                  <a:prstClr val="black"/>
                </a:solidFill>
              </a:rPr>
              <a:t> measures </a:t>
            </a:r>
            <a:r>
              <a:rPr lang="en-US" sz="1500" i="1" dirty="0">
                <a:solidFill>
                  <a:srgbClr val="0070C0"/>
                </a:solidFill>
              </a:rPr>
              <a:t>do not arbitrarily or unjustifiably discriminate between Members where identical or similar conditions prevail, including between their own territory and that of other Members</a:t>
            </a:r>
            <a:r>
              <a:rPr lang="en-US" sz="1500" i="1" dirty="0">
                <a:solidFill>
                  <a:prstClr val="black"/>
                </a:solidFill>
              </a:rPr>
              <a:t>. Sanitary and </a:t>
            </a:r>
            <a:r>
              <a:rPr lang="en-US" sz="1500" i="1" dirty="0" err="1">
                <a:solidFill>
                  <a:prstClr val="black"/>
                </a:solidFill>
              </a:rPr>
              <a:t>phytosanitary</a:t>
            </a:r>
            <a:r>
              <a:rPr lang="en-US" sz="1500" i="1" dirty="0">
                <a:solidFill>
                  <a:prstClr val="black"/>
                </a:solidFill>
              </a:rPr>
              <a:t> measures shall not be applied in a manner which would constitute a disguised restriction on international trade.</a:t>
            </a:r>
          </a:p>
          <a:p>
            <a:pPr marL="237937" lvl="0" indent="-237937" algn="ctr" defTabSz="922528"/>
            <a:endParaRPr lang="en-ZA" sz="1500" i="1" dirty="0">
              <a:solidFill>
                <a:prstClr val="black"/>
              </a:solidFill>
              <a:latin typeface="Times New Roman"/>
            </a:endParaRPr>
          </a:p>
          <a:p>
            <a:pPr marL="237937" lvl="0" indent="-237937" algn="ctr" defTabSz="922528"/>
            <a:r>
              <a:rPr lang="en-ZA" sz="1500" b="1" i="1" dirty="0">
                <a:solidFill>
                  <a:prstClr val="black"/>
                </a:solidFill>
                <a:latin typeface="Times New Roman"/>
              </a:rPr>
              <a:t>Article  3</a:t>
            </a:r>
          </a:p>
          <a:p>
            <a:pPr marL="237937" lvl="0" indent="-237937" defTabSz="922528"/>
            <a:r>
              <a:rPr lang="en-ZW" sz="1500" i="1" dirty="0">
                <a:latin typeface="Times New Roman" panose="02020603050405020304" pitchFamily="18" charset="0"/>
              </a:rPr>
              <a:t>Harmonization</a:t>
            </a:r>
          </a:p>
          <a:p>
            <a:pPr marL="285750" lvl="0" indent="-285750" defTabSz="922528">
              <a:buFont typeface="Arial" panose="020B0604020202020204" pitchFamily="34" charset="0"/>
              <a:buChar char="•"/>
            </a:pPr>
            <a:r>
              <a:rPr lang="en-US" sz="1500" i="1" dirty="0"/>
              <a:t>To harmonize sanitary and </a:t>
            </a:r>
            <a:r>
              <a:rPr lang="en-US" sz="1500" i="1" dirty="0" err="1"/>
              <a:t>phytosanitary</a:t>
            </a:r>
            <a:r>
              <a:rPr lang="en-US" sz="1500" i="1" dirty="0"/>
              <a:t> measures on as wide a basis as possible, </a:t>
            </a:r>
            <a:r>
              <a:rPr lang="en-US" sz="1500" i="1" dirty="0">
                <a:solidFill>
                  <a:srgbClr val="0070C0"/>
                </a:solidFill>
              </a:rPr>
              <a:t>Members shall base their sanitary or </a:t>
            </a:r>
            <a:r>
              <a:rPr lang="en-US" sz="1500" i="1" dirty="0" err="1">
                <a:solidFill>
                  <a:srgbClr val="0070C0"/>
                </a:solidFill>
              </a:rPr>
              <a:t>phytosanitary</a:t>
            </a:r>
            <a:r>
              <a:rPr lang="en-US" sz="1500" i="1" dirty="0">
                <a:solidFill>
                  <a:srgbClr val="0070C0"/>
                </a:solidFill>
              </a:rPr>
              <a:t> measures on international standards, guidelines or recommendations, where they exist,</a:t>
            </a:r>
            <a:r>
              <a:rPr lang="en-US" sz="1500" i="1" dirty="0"/>
              <a:t> except as otherwise provided for in this Agreement.</a:t>
            </a:r>
          </a:p>
          <a:p>
            <a:pPr marL="285750" indent="-285750" defTabSz="922528">
              <a:buFont typeface="Arial" panose="020B0604020202020204" pitchFamily="34" charset="0"/>
              <a:buChar char="•"/>
            </a:pPr>
            <a:r>
              <a:rPr lang="en-US" sz="1500" i="1" dirty="0"/>
              <a:t>Sanitary or </a:t>
            </a:r>
            <a:r>
              <a:rPr lang="en-US" sz="1500" i="1" dirty="0" err="1"/>
              <a:t>phytosanitary</a:t>
            </a:r>
            <a:r>
              <a:rPr lang="en-US" sz="1500" i="1" dirty="0"/>
              <a:t> measures which conform to international standards, guidelines or recommendations shall be deemed to be necessary to protect human, animal or plant life or health, and presumed to be consistent with the relevant provisions of this Agreement and of GATT 1994.</a:t>
            </a:r>
          </a:p>
          <a:p>
            <a:pPr marL="285750" lvl="0" indent="-285750" defTabSz="922528">
              <a:buFont typeface="Arial" panose="020B0604020202020204" pitchFamily="34" charset="0"/>
              <a:buChar char="•"/>
            </a:pPr>
            <a:endParaRPr lang="en-ZW" sz="1500" dirty="0"/>
          </a:p>
        </p:txBody>
      </p:sp>
      <p:sp>
        <p:nvSpPr>
          <p:cNvPr id="4" name="Slide Number Placeholder 3"/>
          <p:cNvSpPr>
            <a:spLocks noGrp="1"/>
          </p:cNvSpPr>
          <p:nvPr>
            <p:ph type="sldNum" sz="quarter" idx="10"/>
          </p:nvPr>
        </p:nvSpPr>
        <p:spPr/>
        <p:txBody>
          <a:bodyPr/>
          <a:lstStyle/>
          <a:p>
            <a:pPr>
              <a:defRPr/>
            </a:pPr>
            <a:fld id="{93C46D43-71FF-4D6D-B793-DCF31CBF9EB3}" type="slidenum">
              <a:rPr lang="en-ZA" smtClean="0"/>
              <a:pPr>
                <a:defRPr/>
              </a:pPr>
              <a:t>8</a:t>
            </a:fld>
            <a:endParaRPr lang="en-ZA" dirty="0"/>
          </a:p>
        </p:txBody>
      </p:sp>
    </p:spTree>
    <p:extLst>
      <p:ext uri="{BB962C8B-B14F-4D97-AF65-F5344CB8AC3E}">
        <p14:creationId xmlns:p14="http://schemas.microsoft.com/office/powerpoint/2010/main" val="951407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W" dirty="0"/>
              <a:t>SPS AGREEMENT – Articles 2, 3 &amp; 4</a:t>
            </a:r>
          </a:p>
        </p:txBody>
      </p:sp>
      <p:sp>
        <p:nvSpPr>
          <p:cNvPr id="3" name="Content Placeholder 2"/>
          <p:cNvSpPr>
            <a:spLocks noGrp="1"/>
          </p:cNvSpPr>
          <p:nvPr>
            <p:ph idx="1"/>
          </p:nvPr>
        </p:nvSpPr>
        <p:spPr>
          <a:xfrm>
            <a:off x="720001" y="1332359"/>
            <a:ext cx="9178925" cy="5256584"/>
          </a:xfrm>
        </p:spPr>
        <p:txBody>
          <a:bodyPr/>
          <a:lstStyle/>
          <a:p>
            <a:pPr marL="237937" lvl="0" indent="-237937" algn="ctr" defTabSz="922528"/>
            <a:r>
              <a:rPr lang="en-US" sz="1600" b="1" i="1" dirty="0">
                <a:solidFill>
                  <a:prstClr val="black"/>
                </a:solidFill>
                <a:latin typeface="Times New Roman"/>
              </a:rPr>
              <a:t>Article  3</a:t>
            </a:r>
          </a:p>
          <a:p>
            <a:pPr marL="237937" lvl="0" indent="-237937" defTabSz="922528"/>
            <a:r>
              <a:rPr lang="en-US" sz="1600" i="1" dirty="0">
                <a:solidFill>
                  <a:prstClr val="black"/>
                </a:solidFill>
                <a:latin typeface="Times New Roman"/>
              </a:rPr>
              <a:t>Harmonization</a:t>
            </a:r>
          </a:p>
          <a:p>
            <a:pPr lvl="1" defTabSz="922528">
              <a:buFont typeface="Arial" panose="020B0604020202020204" pitchFamily="34" charset="0"/>
              <a:buChar char="•"/>
            </a:pPr>
            <a:r>
              <a:rPr lang="en-US" sz="1500" i="1" dirty="0">
                <a:solidFill>
                  <a:srgbClr val="0070C0"/>
                </a:solidFill>
              </a:rPr>
              <a:t>Members may introduce or maintain sanitary or </a:t>
            </a:r>
            <a:r>
              <a:rPr lang="en-US" sz="1500" i="1" dirty="0" err="1">
                <a:solidFill>
                  <a:srgbClr val="0070C0"/>
                </a:solidFill>
              </a:rPr>
              <a:t>phytosanitary</a:t>
            </a:r>
            <a:r>
              <a:rPr lang="en-US" sz="1500" i="1" dirty="0">
                <a:solidFill>
                  <a:srgbClr val="0070C0"/>
                </a:solidFill>
              </a:rPr>
              <a:t> measures which result in a higher level of sanitary or </a:t>
            </a:r>
            <a:r>
              <a:rPr lang="en-US" sz="1500" i="1" dirty="0" err="1">
                <a:solidFill>
                  <a:srgbClr val="0070C0"/>
                </a:solidFill>
              </a:rPr>
              <a:t>phytosanitary</a:t>
            </a:r>
            <a:r>
              <a:rPr lang="en-US" sz="1500" i="1" dirty="0">
                <a:solidFill>
                  <a:srgbClr val="0070C0"/>
                </a:solidFill>
              </a:rPr>
              <a:t> protection than would be achieved by measures based on the relevant international standards, guidelines or recommendations, if there is a scientific justification, or as a consequence of the level of sanitary or </a:t>
            </a:r>
            <a:r>
              <a:rPr lang="en-US" sz="1500" i="1" dirty="0" err="1">
                <a:solidFill>
                  <a:srgbClr val="0070C0"/>
                </a:solidFill>
              </a:rPr>
              <a:t>phytosanitary</a:t>
            </a:r>
            <a:r>
              <a:rPr lang="en-US" sz="1500" i="1" dirty="0">
                <a:solidFill>
                  <a:srgbClr val="0070C0"/>
                </a:solidFill>
              </a:rPr>
              <a:t> protection a Member determines to be appropriate </a:t>
            </a:r>
            <a:r>
              <a:rPr lang="en-US" sz="1500" i="1" dirty="0"/>
              <a:t>in accordance with the relevant provisions of paragraphs 1 through 8 of Article 5.2 Notwithstanding the above, all measures which result in a level of sanitary or </a:t>
            </a:r>
            <a:r>
              <a:rPr lang="en-US" sz="1500" i="1" dirty="0" err="1"/>
              <a:t>phytosanitary</a:t>
            </a:r>
            <a:r>
              <a:rPr lang="en-US" sz="1500" i="1" dirty="0"/>
              <a:t> protection different from that which would be achieved by measures based on international standards, guidelines or recommendations shall not be inconsistent with any other provision of this Agreement.</a:t>
            </a:r>
          </a:p>
          <a:p>
            <a:pPr lvl="1" defTabSz="922528">
              <a:buFont typeface="Arial" panose="020B0604020202020204" pitchFamily="34" charset="0"/>
              <a:buChar char="•"/>
            </a:pPr>
            <a:endParaRPr lang="en-ZA" sz="1500" i="1" dirty="0">
              <a:solidFill>
                <a:prstClr val="black"/>
              </a:solidFill>
              <a:latin typeface="Times New Roman"/>
            </a:endParaRPr>
          </a:p>
          <a:p>
            <a:pPr marL="237937" lvl="0" indent="-237937" algn="ctr" defTabSz="922528"/>
            <a:r>
              <a:rPr lang="en-ZA" sz="1500" b="1" i="1" dirty="0">
                <a:solidFill>
                  <a:prstClr val="black"/>
                </a:solidFill>
                <a:latin typeface="Times New Roman"/>
              </a:rPr>
              <a:t>Article 4</a:t>
            </a:r>
          </a:p>
          <a:p>
            <a:pPr marL="237937" lvl="0" indent="-237937" defTabSz="922528"/>
            <a:r>
              <a:rPr lang="en-ZA" sz="1500" i="1" dirty="0">
                <a:solidFill>
                  <a:prstClr val="black"/>
                </a:solidFill>
                <a:latin typeface="Times New Roman"/>
              </a:rPr>
              <a:t>Equivalence</a:t>
            </a:r>
          </a:p>
          <a:p>
            <a:pPr marL="285750" lvl="0" indent="-285750" algn="just" defTabSz="922528">
              <a:buFont typeface="Arial" panose="020B0604020202020204" pitchFamily="34" charset="0"/>
              <a:buChar char="•"/>
            </a:pPr>
            <a:r>
              <a:rPr lang="en-ZA" sz="1500" i="1" dirty="0">
                <a:solidFill>
                  <a:srgbClr val="0070C0"/>
                </a:solidFill>
              </a:rPr>
              <a:t>Members shall accept the sanitary or </a:t>
            </a:r>
            <a:r>
              <a:rPr lang="en-ZA" sz="1500" i="1" dirty="0" err="1">
                <a:solidFill>
                  <a:srgbClr val="0070C0"/>
                </a:solidFill>
              </a:rPr>
              <a:t>phytosanitary</a:t>
            </a:r>
            <a:r>
              <a:rPr lang="en-ZA" sz="1500" i="1" dirty="0">
                <a:solidFill>
                  <a:srgbClr val="0070C0"/>
                </a:solidFill>
              </a:rPr>
              <a:t> measures of other Members as equivalent, even if these measures differ from their own </a:t>
            </a:r>
            <a:r>
              <a:rPr lang="en-ZA" sz="1500" i="1" dirty="0">
                <a:solidFill>
                  <a:prstClr val="black"/>
                </a:solidFill>
              </a:rPr>
              <a:t>or from those used by other Members trading in the same product, </a:t>
            </a:r>
            <a:r>
              <a:rPr lang="en-ZA" sz="1500" i="1" dirty="0">
                <a:solidFill>
                  <a:srgbClr val="0070C0"/>
                </a:solidFill>
              </a:rPr>
              <a:t>if the exporting Member objectively demonstrates to the importing Member that its measures achieve the importing Member's appropriate level of sanitary or </a:t>
            </a:r>
            <a:r>
              <a:rPr lang="en-ZA" sz="1500" i="1" dirty="0" err="1">
                <a:solidFill>
                  <a:srgbClr val="0070C0"/>
                </a:solidFill>
              </a:rPr>
              <a:t>phytosanitary</a:t>
            </a:r>
            <a:r>
              <a:rPr lang="en-ZA" sz="1500" i="1" dirty="0">
                <a:solidFill>
                  <a:srgbClr val="0070C0"/>
                </a:solidFill>
              </a:rPr>
              <a:t> protection</a:t>
            </a:r>
            <a:r>
              <a:rPr lang="en-ZA" sz="1500" i="1" dirty="0">
                <a:solidFill>
                  <a:prstClr val="black"/>
                </a:solidFill>
              </a:rPr>
              <a:t>. </a:t>
            </a:r>
          </a:p>
          <a:p>
            <a:pPr marL="285750" lvl="0" indent="-285750" algn="just" defTabSz="922528">
              <a:buFont typeface="Arial" panose="020B0604020202020204" pitchFamily="34" charset="0"/>
              <a:buChar char="•"/>
            </a:pPr>
            <a:r>
              <a:rPr lang="en-ZA" sz="1500" i="1" dirty="0">
                <a:solidFill>
                  <a:srgbClr val="0070C0"/>
                </a:solidFill>
              </a:rPr>
              <a:t>For this purpose, reasonable access shall be given, upon request, to the importing Member for inspection, testing and other relevant procedures.</a:t>
            </a:r>
          </a:p>
          <a:p>
            <a:endParaRPr lang="en-ZW" dirty="0"/>
          </a:p>
        </p:txBody>
      </p:sp>
      <p:sp>
        <p:nvSpPr>
          <p:cNvPr id="4" name="Slide Number Placeholder 3"/>
          <p:cNvSpPr>
            <a:spLocks noGrp="1"/>
          </p:cNvSpPr>
          <p:nvPr>
            <p:ph type="sldNum" sz="quarter" idx="10"/>
          </p:nvPr>
        </p:nvSpPr>
        <p:spPr/>
        <p:txBody>
          <a:bodyPr/>
          <a:lstStyle/>
          <a:p>
            <a:pPr>
              <a:defRPr/>
            </a:pPr>
            <a:fld id="{93C46D43-71FF-4D6D-B793-DCF31CBF9EB3}" type="slidenum">
              <a:rPr lang="en-ZA" smtClean="0"/>
              <a:pPr>
                <a:defRPr/>
              </a:pPr>
              <a:t>9</a:t>
            </a:fld>
            <a:endParaRPr lang="en-ZA" dirty="0"/>
          </a:p>
        </p:txBody>
      </p:sp>
    </p:spTree>
    <p:extLst>
      <p:ext uri="{BB962C8B-B14F-4D97-AF65-F5344CB8AC3E}">
        <p14:creationId xmlns:p14="http://schemas.microsoft.com/office/powerpoint/2010/main" val="10921782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vVaPyZFETbyGofyFMhrqF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SPG9.2RVTZW9Vy36uQ5PL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DAFF presentation 1_Coat on all pages_PP200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37566</TotalTime>
  <Words>1870</Words>
  <Application>Microsoft Office PowerPoint</Application>
  <PresentationFormat>Custom</PresentationFormat>
  <Paragraphs>182</Paragraphs>
  <Slides>15</Slides>
  <Notes>0</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15</vt:i4>
      </vt:variant>
    </vt:vector>
  </HeadingPairs>
  <TitlesOfParts>
    <vt:vector size="23" baseType="lpstr">
      <vt:lpstr>Arial</vt:lpstr>
      <vt:lpstr>Arial Narrow</vt:lpstr>
      <vt:lpstr>Calibri</vt:lpstr>
      <vt:lpstr>Times New Roman</vt:lpstr>
      <vt:lpstr>Wingdings</vt:lpstr>
      <vt:lpstr>1_DAFF presentation 1_Coat on all pages_PP2003</vt:lpstr>
      <vt:lpstr>1_Office Theme</vt:lpstr>
      <vt:lpstr>think-cell Slide</vt:lpstr>
      <vt:lpstr>  </vt:lpstr>
      <vt:lpstr>OUTLINE</vt:lpstr>
      <vt:lpstr>SPS AGREEMENT - Annex A</vt:lpstr>
      <vt:lpstr>MEAT SAFETY ACT, REGULATIONS….</vt:lpstr>
      <vt:lpstr>SERVICES AND FUNCTIONS  RENDERED UNDER THE ACT</vt:lpstr>
      <vt:lpstr>SERVICES AND FUNCTIONS  RENDERED UNDER THE ACT</vt:lpstr>
      <vt:lpstr>MARKET ACCESS</vt:lpstr>
      <vt:lpstr>SPS AGREEMENT – Articles 2, 3 &amp; 4</vt:lpstr>
      <vt:lpstr>SPS AGREEMENT – Articles 2, 3 &amp; 4</vt:lpstr>
      <vt:lpstr>DETERMINATION OF EQUIVALENCE OF ANITARY MEASURES ASSOCIATED WITH FOOD INSPECTION AND CERTIFICATION SYSTEMS</vt:lpstr>
      <vt:lpstr> EXPORTING MEAT AND MEAT PRODUCTS</vt:lpstr>
      <vt:lpstr>IMPORTING MEAT AND MEAT PRODUCTS</vt:lpstr>
      <vt:lpstr>RELEASE OF IMPORTED MEAT AND MEAT PRODUCTS</vt:lpstr>
      <vt:lpstr>LINKS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Moshoene Mampane</dc:creator>
  <cp:lastModifiedBy>P K MPHAHLELA</cp:lastModifiedBy>
  <cp:revision>2969</cp:revision>
  <cp:lastPrinted>2018-09-28T10:31:27Z</cp:lastPrinted>
  <dcterms:created xsi:type="dcterms:W3CDTF">2010-03-30T13:47:28Z</dcterms:created>
  <dcterms:modified xsi:type="dcterms:W3CDTF">2021-03-10T15:22:31Z</dcterms:modified>
</cp:coreProperties>
</file>